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3"/>
  </p:notesMasterIdLst>
  <p:handoutMasterIdLst>
    <p:handoutMasterId r:id="rId54"/>
  </p:handoutMasterIdLst>
  <p:sldIdLst>
    <p:sldId id="256" r:id="rId5"/>
    <p:sldId id="257" r:id="rId6"/>
    <p:sldId id="258" r:id="rId7"/>
    <p:sldId id="260" r:id="rId8"/>
    <p:sldId id="259" r:id="rId9"/>
    <p:sldId id="261" r:id="rId10"/>
    <p:sldId id="262" r:id="rId11"/>
    <p:sldId id="263" r:id="rId12"/>
    <p:sldId id="300"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94" r:id="rId26"/>
    <p:sldId id="295" r:id="rId27"/>
    <p:sldId id="296" r:id="rId28"/>
    <p:sldId id="297" r:id="rId29"/>
    <p:sldId id="298" r:id="rId30"/>
    <p:sldId id="299" r:id="rId31"/>
    <p:sldId id="302" r:id="rId32"/>
    <p:sldId id="303" r:id="rId33"/>
    <p:sldId id="304" r:id="rId34"/>
    <p:sldId id="305" r:id="rId35"/>
    <p:sldId id="306" r:id="rId36"/>
    <p:sldId id="313" r:id="rId37"/>
    <p:sldId id="314" r:id="rId38"/>
    <p:sldId id="315" r:id="rId39"/>
    <p:sldId id="316" r:id="rId40"/>
    <p:sldId id="307" r:id="rId41"/>
    <p:sldId id="308" r:id="rId42"/>
    <p:sldId id="309" r:id="rId43"/>
    <p:sldId id="310" r:id="rId44"/>
    <p:sldId id="311" r:id="rId45"/>
    <p:sldId id="312" r:id="rId46"/>
    <p:sldId id="283" r:id="rId47"/>
    <p:sldId id="301" r:id="rId48"/>
    <p:sldId id="276" r:id="rId49"/>
    <p:sldId id="277" r:id="rId50"/>
    <p:sldId id="278" r:id="rId51"/>
    <p:sldId id="29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0074" autoAdjust="0"/>
  </p:normalViewPr>
  <p:slideViewPr>
    <p:cSldViewPr snapToGrid="0" showGuides="1">
      <p:cViewPr varScale="1">
        <p:scale>
          <a:sx n="86" d="100"/>
          <a:sy n="86" d="100"/>
        </p:scale>
        <p:origin x="846"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10/16/2023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10/16/2023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Bộ xử lý ARM đầu tiên được sử dụng trong Máy vi tính BBC. Acorn bắt đầu làm việc với Apple Computer và VLSI Technology vào cuối những năm 1980. Năm 1990, Acorn tách nhóm thiết kế thành một công ty mới có tên Advanced RISC Machines (ARM®) Ltd. Tên công ty sau đó được đổi thành ARM® Holdings plc. ARM® Holdings plc nổi lên trên Sở giao dịch chứng khoán Luân Đôn và NASDAQ vào năm 1998. Công ty trở thành thành viên của FTSE 100 vào năm 1999.</a:t>
            </a:r>
            <a:endParaRPr lang="en-US"/>
          </a:p>
          <a:p>
            <a:endParaRPr lang="en-US"/>
          </a:p>
          <a:p>
            <a:r>
              <a:rPr lang="vi-VN"/>
              <a:t>Bộ xử lý ARM® ngày càng trở nên phổ biến sau khi được sử dụng trên iPhone và iPad của Apple từ năm 2007. Đến nay, bộ xử lý ARM® được sử dụng rộng rãi trong điện thoại thông minh, máy tính bảng và TV thông minh. Hơn 50 tỷ bộ xử lý ARM® đã được sản xuất tính đến năm 2014. Vào tháng 7 năm 2016, ARM® Holdings có doanh thu hàng năm khoảng 1 tỷ bảng Anh và đã đồng ý mua lại công ty Softbank của Nhật Bản với giá 24,3 tỷ bảng Anh. Việc tiếp quản phần lớn được coi là một khoản đầu tư cho Internet of Things (IoT), trong đó bộ xử lý ARM® có thể sẽ đóng vai trò chủ đạo.</a:t>
            </a: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27</a:t>
            </a:fld>
            <a:endParaRPr lang="en-US"/>
          </a:p>
        </p:txBody>
      </p:sp>
    </p:spTree>
    <p:extLst>
      <p:ext uri="{BB962C8B-B14F-4D97-AF65-F5344CB8AC3E}">
        <p14:creationId xmlns:p14="http://schemas.microsoft.com/office/powerpoint/2010/main" val="375775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Arduino là một nền tảng nguyên mẫu (mã nguồn mở) dựa trên phần cứng và phần mềm dễ sử dụng. Nó bao gồm một bảng mạch, có thể được lập trình (gọi tắt là vi điều khiển) và một phần mềm làm sẵn có tên là Arduino IDE (Môi trường phát triển tích hợp), được sử dụng để viết và tải mã máy tính lên bảng vật lý.</a:t>
            </a:r>
            <a:endParaRPr lang="en-US"/>
          </a:p>
        </p:txBody>
      </p:sp>
      <p:sp>
        <p:nvSpPr>
          <p:cNvPr id="4" name="Slide Number Placeholder 3"/>
          <p:cNvSpPr>
            <a:spLocks noGrp="1"/>
          </p:cNvSpPr>
          <p:nvPr>
            <p:ph type="sldNum" sz="quarter" idx="5"/>
          </p:nvPr>
        </p:nvSpPr>
        <p:spPr/>
        <p:txBody>
          <a:bodyPr/>
          <a:lstStyle/>
          <a:p>
            <a:fld id="{BCF3874D-A20A-4B3E-9C12-F524953D5B76}" type="slidenum">
              <a:rPr lang="en-US" smtClean="0"/>
              <a:t>32</a:t>
            </a:fld>
            <a:endParaRPr lang="en-US" dirty="0"/>
          </a:p>
        </p:txBody>
      </p:sp>
    </p:spTree>
    <p:extLst>
      <p:ext uri="{BB962C8B-B14F-4D97-AF65-F5344CB8AC3E}">
        <p14:creationId xmlns:p14="http://schemas.microsoft.com/office/powerpoint/2010/main" val="234823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Bo mạch Arduino có thể đọc tín hiệu đầu vào tương tự hoặc kỹ thuật số từ các cảm biến khác nhau và biến nó thành đầu ra như kích hoạt động cơ, bật / tắt đèn LED, kết nối với đám mây và nhiều hành động khác</a:t>
            </a:r>
            <a:endParaRPr lang="en-US"/>
          </a:p>
          <a:p>
            <a:endParaRPr lang="en-US"/>
          </a:p>
          <a:p>
            <a:r>
              <a:rPr lang="vi-VN"/>
              <a:t>Không giống như hầu hết các bảng mạch lập trình trước đây, Arduino không cần thêm một phần cứng (được gọi là bộ lập trình) để tải mã mới lên bảng. Bạn chỉ cần sử dụng cáp USB.</a:t>
            </a:r>
            <a:endParaRPr lang="en-US"/>
          </a:p>
        </p:txBody>
      </p:sp>
      <p:sp>
        <p:nvSpPr>
          <p:cNvPr id="4" name="Slide Number Placeholder 3"/>
          <p:cNvSpPr>
            <a:spLocks noGrp="1"/>
          </p:cNvSpPr>
          <p:nvPr>
            <p:ph type="sldNum" sz="quarter" idx="5"/>
          </p:nvPr>
        </p:nvSpPr>
        <p:spPr/>
        <p:txBody>
          <a:bodyPr/>
          <a:lstStyle/>
          <a:p>
            <a:fld id="{BCF3874D-A20A-4B3E-9C12-F524953D5B76}" type="slidenum">
              <a:rPr lang="en-US" smtClean="0"/>
              <a:t>37</a:t>
            </a:fld>
            <a:endParaRPr lang="en-US" dirty="0"/>
          </a:p>
        </p:txBody>
      </p:sp>
    </p:spTree>
    <p:extLst>
      <p:ext uri="{BB962C8B-B14F-4D97-AF65-F5344CB8AC3E}">
        <p14:creationId xmlns:p14="http://schemas.microsoft.com/office/powerpoint/2010/main" val="25915011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r>
              <a:rPr lang="en-US"/>
              <a:t>10/15/2023</a:t>
            </a:r>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r>
              <a:rPr lang="en-US"/>
              <a:t>IOT</a:t>
            </a:r>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r>
              <a:rPr lang="en-US"/>
              <a:t>10/15/2023</a:t>
            </a:r>
            <a:endParaRPr/>
          </a:p>
        </p:txBody>
      </p:sp>
      <p:sp>
        <p:nvSpPr>
          <p:cNvPr id="6" name="Footer Placeholder 5"/>
          <p:cNvSpPr>
            <a:spLocks noGrp="1"/>
          </p:cNvSpPr>
          <p:nvPr>
            <p:ph type="ftr" sz="quarter" idx="11"/>
          </p:nvPr>
        </p:nvSpPr>
        <p:spPr/>
        <p:txBody>
          <a:bodyPr/>
          <a:lstStyle/>
          <a:p>
            <a:r>
              <a:rPr lang="en-US"/>
              <a:t>IOT</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10/15/2023</a:t>
            </a:r>
            <a:endParaRPr/>
          </a:p>
        </p:txBody>
      </p:sp>
      <p:sp>
        <p:nvSpPr>
          <p:cNvPr id="5" name="Footer Placeholder 4"/>
          <p:cNvSpPr>
            <a:spLocks noGrp="1"/>
          </p:cNvSpPr>
          <p:nvPr>
            <p:ph type="ftr" sz="quarter" idx="11"/>
          </p:nvPr>
        </p:nvSpPr>
        <p:spPr/>
        <p:txBody>
          <a:bodyPr/>
          <a:lstStyle/>
          <a:p>
            <a:r>
              <a:rPr lang="en-US"/>
              <a:t>IOT</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10/15/2023</a:t>
            </a:r>
            <a:endParaRPr/>
          </a:p>
        </p:txBody>
      </p:sp>
      <p:sp>
        <p:nvSpPr>
          <p:cNvPr id="5" name="Footer Placeholder 4"/>
          <p:cNvSpPr>
            <a:spLocks noGrp="1"/>
          </p:cNvSpPr>
          <p:nvPr>
            <p:ph type="ftr" sz="quarter" idx="11"/>
          </p:nvPr>
        </p:nvSpPr>
        <p:spPr/>
        <p:txBody>
          <a:bodyPr/>
          <a:lstStyle/>
          <a:p>
            <a:r>
              <a:rPr lang="en-US"/>
              <a:t>IOT</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10/15/2023</a:t>
            </a:r>
            <a:endParaRPr/>
          </a:p>
        </p:txBody>
      </p:sp>
      <p:sp>
        <p:nvSpPr>
          <p:cNvPr id="5" name="Footer Placeholder 4"/>
          <p:cNvSpPr>
            <a:spLocks noGrp="1"/>
          </p:cNvSpPr>
          <p:nvPr>
            <p:ph type="ftr" sz="quarter" idx="11"/>
          </p:nvPr>
        </p:nvSpPr>
        <p:spPr/>
        <p:txBody>
          <a:bodyPr/>
          <a:lstStyle/>
          <a:p>
            <a:r>
              <a:rPr lang="en-US"/>
              <a:t>IOT</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10/15/2023</a:t>
            </a:r>
            <a:endParaRPr/>
          </a:p>
        </p:txBody>
      </p:sp>
      <p:sp>
        <p:nvSpPr>
          <p:cNvPr id="5" name="Footer Placeholder 4"/>
          <p:cNvSpPr>
            <a:spLocks noGrp="1"/>
          </p:cNvSpPr>
          <p:nvPr>
            <p:ph type="ftr" sz="quarter" idx="11"/>
          </p:nvPr>
        </p:nvSpPr>
        <p:spPr/>
        <p:txBody>
          <a:bodyPr/>
          <a:lstStyle/>
          <a:p>
            <a:r>
              <a:rPr lang="en-US"/>
              <a:t>IOT</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10/15/2023</a:t>
            </a:r>
            <a:endParaRPr/>
          </a:p>
        </p:txBody>
      </p:sp>
      <p:sp>
        <p:nvSpPr>
          <p:cNvPr id="6" name="Footer Placeholder 5"/>
          <p:cNvSpPr>
            <a:spLocks noGrp="1"/>
          </p:cNvSpPr>
          <p:nvPr>
            <p:ph type="ftr" sz="quarter" idx="11"/>
          </p:nvPr>
        </p:nvSpPr>
        <p:spPr/>
        <p:txBody>
          <a:bodyPr/>
          <a:lstStyle/>
          <a:p>
            <a:r>
              <a:rPr lang="en-US"/>
              <a:t>IOT</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10/15/2023</a:t>
            </a:r>
            <a:endParaRPr/>
          </a:p>
        </p:txBody>
      </p:sp>
      <p:sp>
        <p:nvSpPr>
          <p:cNvPr id="8" name="Footer Placeholder 7"/>
          <p:cNvSpPr>
            <a:spLocks noGrp="1"/>
          </p:cNvSpPr>
          <p:nvPr>
            <p:ph type="ftr" sz="quarter" idx="11"/>
          </p:nvPr>
        </p:nvSpPr>
        <p:spPr/>
        <p:txBody>
          <a:bodyPr/>
          <a:lstStyle/>
          <a:p>
            <a:r>
              <a:rPr lang="en-US"/>
              <a:t>IOT</a:t>
            </a:r>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r>
              <a:rPr lang="en-US"/>
              <a:t>10/15/2023</a:t>
            </a:r>
            <a:endParaRPr/>
          </a:p>
        </p:txBody>
      </p:sp>
      <p:sp>
        <p:nvSpPr>
          <p:cNvPr id="4" name="Footer Placeholder 3"/>
          <p:cNvSpPr>
            <a:spLocks noGrp="1"/>
          </p:cNvSpPr>
          <p:nvPr>
            <p:ph type="ftr" sz="quarter" idx="11"/>
          </p:nvPr>
        </p:nvSpPr>
        <p:spPr/>
        <p:txBody>
          <a:bodyPr/>
          <a:lstStyle/>
          <a:p>
            <a:r>
              <a:rPr lang="en-US"/>
              <a:t>IOT</a:t>
            </a:r>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10/15/2023</a:t>
            </a:r>
            <a:endParaRPr/>
          </a:p>
        </p:txBody>
      </p:sp>
      <p:sp>
        <p:nvSpPr>
          <p:cNvPr id="3" name="Footer Placeholder 2"/>
          <p:cNvSpPr>
            <a:spLocks noGrp="1"/>
          </p:cNvSpPr>
          <p:nvPr>
            <p:ph type="ftr" sz="quarter" idx="11"/>
          </p:nvPr>
        </p:nvSpPr>
        <p:spPr/>
        <p:txBody>
          <a:bodyPr/>
          <a:lstStyle/>
          <a:p>
            <a:r>
              <a:rPr lang="en-US"/>
              <a:t>IOT</a:t>
            </a:r>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10/15/2023</a:t>
            </a:r>
            <a:endParaRPr/>
          </a:p>
        </p:txBody>
      </p:sp>
      <p:sp>
        <p:nvSpPr>
          <p:cNvPr id="6" name="Footer Placeholder 5"/>
          <p:cNvSpPr>
            <a:spLocks noGrp="1"/>
          </p:cNvSpPr>
          <p:nvPr>
            <p:ph type="ftr" sz="quarter" idx="11"/>
          </p:nvPr>
        </p:nvSpPr>
        <p:spPr/>
        <p:txBody>
          <a:bodyPr/>
          <a:lstStyle/>
          <a:p>
            <a:r>
              <a:rPr lang="en-US"/>
              <a:t>IOT</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r>
              <a:rPr lang="en-US"/>
              <a:t>10/15/2023</a:t>
            </a: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r>
              <a:rPr lang="en-US"/>
              <a:t>IOT</a:t>
            </a: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2852" y="2292094"/>
            <a:ext cx="6216098" cy="2219691"/>
          </a:xfrm>
        </p:spPr>
        <p:txBody>
          <a:bodyPr anchor="ctr"/>
          <a:lstStyle/>
          <a:p>
            <a:pPr algn="ctr"/>
            <a:br>
              <a:rPr lang="en-US"/>
            </a:br>
            <a:r>
              <a:rPr lang="en-US"/>
              <a:t>Giới thiệu về hệ thống nhúng</a:t>
            </a:r>
          </a:p>
        </p:txBody>
      </p:sp>
      <p:sp>
        <p:nvSpPr>
          <p:cNvPr id="7" name="Subtitle 6"/>
          <p:cNvSpPr>
            <a:spLocks noGrp="1"/>
          </p:cNvSpPr>
          <p:nvPr>
            <p:ph type="subTitle" idx="1"/>
          </p:nvPr>
        </p:nvSpPr>
        <p:spPr>
          <a:xfrm>
            <a:off x="1782022" y="4399762"/>
            <a:ext cx="3897757" cy="955565"/>
          </a:xfrm>
        </p:spPr>
        <p:txBody>
          <a:bodyPr/>
          <a:lstStyle/>
          <a:p>
            <a:r>
              <a:rPr lang="en-US"/>
              <a:t>Introduction to Embedded Systems</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0ADD-926D-0D1E-FC46-E0AC683AB303}"/>
              </a:ext>
            </a:extLst>
          </p:cNvPr>
          <p:cNvSpPr>
            <a:spLocks noGrp="1"/>
          </p:cNvSpPr>
          <p:nvPr>
            <p:ph type="title"/>
          </p:nvPr>
        </p:nvSpPr>
        <p:spPr/>
        <p:txBody>
          <a:bodyPr/>
          <a:lstStyle/>
          <a:p>
            <a:r>
              <a:rPr lang="en-GB"/>
              <a:t>Microprocessor (CPU)</a:t>
            </a:r>
            <a:endParaRPr lang="en-GB" dirty="0"/>
          </a:p>
        </p:txBody>
      </p:sp>
      <p:sp>
        <p:nvSpPr>
          <p:cNvPr id="3" name="Content Placeholder 2">
            <a:extLst>
              <a:ext uri="{FF2B5EF4-FFF2-40B4-BE49-F238E27FC236}">
                <a16:creationId xmlns:a16="http://schemas.microsoft.com/office/drawing/2014/main" id="{3959334D-077E-68EC-179B-B6B52774603B}"/>
              </a:ext>
            </a:extLst>
          </p:cNvPr>
          <p:cNvSpPr>
            <a:spLocks noGrp="1"/>
          </p:cNvSpPr>
          <p:nvPr>
            <p:ph idx="1"/>
          </p:nvPr>
        </p:nvSpPr>
        <p:spPr/>
        <p:txBody>
          <a:bodyPr/>
          <a:lstStyle/>
          <a:p>
            <a:r>
              <a:rPr lang="vi-VN"/>
              <a:t>Bộ vi xử lý là một IC duy nhất chỉ có bộ xử lý trung tâm (CPU) trên đó. Để làm cho nó hoạt động, bạn sẽ cần thêm bộ nhớ ngoài và các thiết bị ngoại vi khác. </a:t>
            </a:r>
            <a:endParaRPr lang="en-US"/>
          </a:p>
          <a:p>
            <a:r>
              <a:rPr lang="vi-VN"/>
              <a:t>Nói một cách đơn giản, bạn có thể tưởng tượng rằng bộ vi xử lý chỉ là một CPU trên một IC duy nhất, trong khi bộ vi điều khiển là một máy tính nhỏ có CPU, bộ nhớ và các thiết bị ngoại vi khác.</a:t>
            </a:r>
            <a:endParaRPr lang="en-US"/>
          </a:p>
        </p:txBody>
      </p:sp>
      <p:pic>
        <p:nvPicPr>
          <p:cNvPr id="5" name="Picture 4">
            <a:extLst>
              <a:ext uri="{FF2B5EF4-FFF2-40B4-BE49-F238E27FC236}">
                <a16:creationId xmlns:a16="http://schemas.microsoft.com/office/drawing/2014/main" id="{7F554A8E-C5BF-3517-A45C-930ECBEDB74E}"/>
              </a:ext>
            </a:extLst>
          </p:cNvPr>
          <p:cNvPicPr>
            <a:picLocks noChangeAspect="1"/>
          </p:cNvPicPr>
          <p:nvPr/>
        </p:nvPicPr>
        <p:blipFill>
          <a:blip r:embed="rId2"/>
          <a:stretch>
            <a:fillRect/>
          </a:stretch>
        </p:blipFill>
        <p:spPr>
          <a:xfrm>
            <a:off x="1971272" y="3143829"/>
            <a:ext cx="9114310" cy="2895851"/>
          </a:xfrm>
          <a:prstGeom prst="rect">
            <a:avLst/>
          </a:prstGeom>
        </p:spPr>
      </p:pic>
      <p:sp>
        <p:nvSpPr>
          <p:cNvPr id="8" name="Date Placeholder 7">
            <a:extLst>
              <a:ext uri="{FF2B5EF4-FFF2-40B4-BE49-F238E27FC236}">
                <a16:creationId xmlns:a16="http://schemas.microsoft.com/office/drawing/2014/main" id="{E36E3A12-690E-7DC3-3E47-AF2812CBE7CD}"/>
              </a:ext>
            </a:extLst>
          </p:cNvPr>
          <p:cNvSpPr>
            <a:spLocks noGrp="1"/>
          </p:cNvSpPr>
          <p:nvPr>
            <p:ph type="dt" sz="half" idx="10"/>
          </p:nvPr>
        </p:nvSpPr>
        <p:spPr/>
        <p:txBody>
          <a:bodyPr/>
          <a:lstStyle/>
          <a:p>
            <a:r>
              <a:rPr lang="en-US"/>
              <a:t>10/15/2023</a:t>
            </a:r>
          </a:p>
        </p:txBody>
      </p:sp>
      <p:sp>
        <p:nvSpPr>
          <p:cNvPr id="9" name="Footer Placeholder 8">
            <a:extLst>
              <a:ext uri="{FF2B5EF4-FFF2-40B4-BE49-F238E27FC236}">
                <a16:creationId xmlns:a16="http://schemas.microsoft.com/office/drawing/2014/main" id="{8E2DD146-2E79-771D-40DD-239993448AC6}"/>
              </a:ext>
            </a:extLst>
          </p:cNvPr>
          <p:cNvSpPr>
            <a:spLocks noGrp="1"/>
          </p:cNvSpPr>
          <p:nvPr>
            <p:ph type="ftr" sz="quarter" idx="11"/>
          </p:nvPr>
        </p:nvSpPr>
        <p:spPr/>
        <p:txBody>
          <a:bodyPr/>
          <a:lstStyle/>
          <a:p>
            <a:r>
              <a:rPr lang="en-US"/>
              <a:t>IOT</a:t>
            </a:r>
          </a:p>
        </p:txBody>
      </p:sp>
      <p:sp>
        <p:nvSpPr>
          <p:cNvPr id="10" name="Slide Number Placeholder 9">
            <a:extLst>
              <a:ext uri="{FF2B5EF4-FFF2-40B4-BE49-F238E27FC236}">
                <a16:creationId xmlns:a16="http://schemas.microsoft.com/office/drawing/2014/main" id="{7910007C-701B-A64E-9C87-1EFDAAE77DBE}"/>
              </a:ext>
            </a:extLst>
          </p:cNvPr>
          <p:cNvSpPr>
            <a:spLocks noGrp="1"/>
          </p:cNvSpPr>
          <p:nvPr>
            <p:ph type="sldNum" sz="quarter" idx="12"/>
          </p:nvPr>
        </p:nvSpPr>
        <p:spPr/>
        <p:txBody>
          <a:bodyPr/>
          <a:lstStyle/>
          <a:p>
            <a:fld id="{0FF54DE5-C571-48E8-A5BC-B369434E2F44}" type="slidenum">
              <a:rPr lang="en-US" smtClean="0"/>
              <a:t>10</a:t>
            </a:fld>
            <a:endParaRPr lang="en-US"/>
          </a:p>
        </p:txBody>
      </p:sp>
    </p:spTree>
    <p:extLst>
      <p:ext uri="{BB962C8B-B14F-4D97-AF65-F5344CB8AC3E}">
        <p14:creationId xmlns:p14="http://schemas.microsoft.com/office/powerpoint/2010/main" val="360601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A8D0-6957-279D-F46C-E49F34312CE7}"/>
              </a:ext>
            </a:extLst>
          </p:cNvPr>
          <p:cNvSpPr>
            <a:spLocks noGrp="1"/>
          </p:cNvSpPr>
          <p:nvPr>
            <p:ph type="title"/>
          </p:nvPr>
        </p:nvSpPr>
        <p:spPr/>
        <p:txBody>
          <a:bodyPr/>
          <a:lstStyle/>
          <a:p>
            <a:r>
              <a:rPr lang="en-US"/>
              <a:t>Microcontroller</a:t>
            </a:r>
          </a:p>
        </p:txBody>
      </p:sp>
      <p:sp>
        <p:nvSpPr>
          <p:cNvPr id="3" name="Content Placeholder 2">
            <a:extLst>
              <a:ext uri="{FF2B5EF4-FFF2-40B4-BE49-F238E27FC236}">
                <a16:creationId xmlns:a16="http://schemas.microsoft.com/office/drawing/2014/main" id="{45047A62-FABD-C4CD-1F78-21C8C4F56B81}"/>
              </a:ext>
            </a:extLst>
          </p:cNvPr>
          <p:cNvSpPr>
            <a:spLocks noGrp="1"/>
          </p:cNvSpPr>
          <p:nvPr>
            <p:ph idx="1"/>
          </p:nvPr>
        </p:nvSpPr>
        <p:spPr>
          <a:xfrm>
            <a:off x="1104900" y="1312863"/>
            <a:ext cx="9982200" cy="4572000"/>
          </a:xfrm>
        </p:spPr>
        <p:txBody>
          <a:bodyPr/>
          <a:lstStyle/>
          <a:p>
            <a:r>
              <a:rPr lang="vi-VN"/>
              <a:t>Bộ vi điều khiển được thiết kế cho các ứng dụng điều khiển và thường được sử dụng trong các hệ thống nhúng. </a:t>
            </a:r>
            <a:endParaRPr lang="en-US"/>
          </a:p>
          <a:p>
            <a:r>
              <a:rPr lang="vi-VN"/>
              <a:t>Chúng có khả năng tính toán tương đối thấp và có thể thực hiện một hoặc rất ít nhiệm vụ.</a:t>
            </a:r>
            <a:endParaRPr lang="en-US"/>
          </a:p>
          <a:p>
            <a:r>
              <a:rPr lang="vi-VN"/>
              <a:t>Bộ vi điều khiển có tần số xung nhịp tương đối thấp, thường ở mức megahertz. </a:t>
            </a:r>
            <a:endParaRPr lang="en-US"/>
          </a:p>
          <a:p>
            <a:r>
              <a:rPr lang="vi-VN"/>
              <a:t>Bộ vi điều khiển tiêu thụ ít năng lượng hơn và không cần hệ thống làm mát.</a:t>
            </a:r>
            <a:endParaRPr lang="en-US"/>
          </a:p>
        </p:txBody>
      </p:sp>
      <p:pic>
        <p:nvPicPr>
          <p:cNvPr id="5" name="Picture 4">
            <a:extLst>
              <a:ext uri="{FF2B5EF4-FFF2-40B4-BE49-F238E27FC236}">
                <a16:creationId xmlns:a16="http://schemas.microsoft.com/office/drawing/2014/main" id="{1B8F218C-E553-0D09-5FA6-41BADC741499}"/>
              </a:ext>
            </a:extLst>
          </p:cNvPr>
          <p:cNvPicPr>
            <a:picLocks noChangeAspect="1"/>
          </p:cNvPicPr>
          <p:nvPr/>
        </p:nvPicPr>
        <p:blipFill>
          <a:blip r:embed="rId2"/>
          <a:stretch>
            <a:fillRect/>
          </a:stretch>
        </p:blipFill>
        <p:spPr>
          <a:xfrm>
            <a:off x="2590041" y="3429000"/>
            <a:ext cx="7010400" cy="3000375"/>
          </a:xfrm>
          <a:prstGeom prst="rect">
            <a:avLst/>
          </a:prstGeom>
        </p:spPr>
      </p:pic>
      <p:sp>
        <p:nvSpPr>
          <p:cNvPr id="6" name="Date Placeholder 5">
            <a:extLst>
              <a:ext uri="{FF2B5EF4-FFF2-40B4-BE49-F238E27FC236}">
                <a16:creationId xmlns:a16="http://schemas.microsoft.com/office/drawing/2014/main" id="{D98AAD40-9AD9-A89D-3B85-80A584AEDC78}"/>
              </a:ext>
            </a:extLst>
          </p:cNvPr>
          <p:cNvSpPr>
            <a:spLocks noGrp="1"/>
          </p:cNvSpPr>
          <p:nvPr>
            <p:ph type="dt" sz="half" idx="10"/>
          </p:nvPr>
        </p:nvSpPr>
        <p:spPr/>
        <p:txBody>
          <a:bodyPr/>
          <a:lstStyle/>
          <a:p>
            <a:r>
              <a:rPr lang="en-US"/>
              <a:t>10/15/2023</a:t>
            </a:r>
          </a:p>
        </p:txBody>
      </p:sp>
      <p:sp>
        <p:nvSpPr>
          <p:cNvPr id="7" name="Footer Placeholder 6">
            <a:extLst>
              <a:ext uri="{FF2B5EF4-FFF2-40B4-BE49-F238E27FC236}">
                <a16:creationId xmlns:a16="http://schemas.microsoft.com/office/drawing/2014/main" id="{2C96441B-B73C-EF57-D88F-6BBC73AD58BD}"/>
              </a:ext>
            </a:extLst>
          </p:cNvPr>
          <p:cNvSpPr>
            <a:spLocks noGrp="1"/>
          </p:cNvSpPr>
          <p:nvPr>
            <p:ph type="ftr" sz="quarter" idx="11"/>
          </p:nvPr>
        </p:nvSpPr>
        <p:spPr/>
        <p:txBody>
          <a:bodyPr/>
          <a:lstStyle/>
          <a:p>
            <a:r>
              <a:rPr lang="en-US"/>
              <a:t>IOT</a:t>
            </a:r>
          </a:p>
        </p:txBody>
      </p:sp>
      <p:sp>
        <p:nvSpPr>
          <p:cNvPr id="8" name="Slide Number Placeholder 7">
            <a:extLst>
              <a:ext uri="{FF2B5EF4-FFF2-40B4-BE49-F238E27FC236}">
                <a16:creationId xmlns:a16="http://schemas.microsoft.com/office/drawing/2014/main" id="{83FCB729-CE47-9BEA-7A7C-359F162E50D3}"/>
              </a:ext>
            </a:extLst>
          </p:cNvPr>
          <p:cNvSpPr>
            <a:spLocks noGrp="1"/>
          </p:cNvSpPr>
          <p:nvPr>
            <p:ph type="sldNum" sz="quarter" idx="12"/>
          </p:nvPr>
        </p:nvSpPr>
        <p:spPr/>
        <p:txBody>
          <a:bodyPr/>
          <a:lstStyle/>
          <a:p>
            <a:fld id="{0FF54DE5-C571-48E8-A5BC-B369434E2F44}" type="slidenum">
              <a:rPr lang="en-US" smtClean="0"/>
              <a:t>11</a:t>
            </a:fld>
            <a:endParaRPr lang="en-US"/>
          </a:p>
        </p:txBody>
      </p:sp>
    </p:spTree>
    <p:extLst>
      <p:ext uri="{BB962C8B-B14F-4D97-AF65-F5344CB8AC3E}">
        <p14:creationId xmlns:p14="http://schemas.microsoft.com/office/powerpoint/2010/main" val="36460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B24-1CD1-CF60-A42D-6BA69A48E75D}"/>
              </a:ext>
            </a:extLst>
          </p:cNvPr>
          <p:cNvSpPr>
            <a:spLocks noGrp="1"/>
          </p:cNvSpPr>
          <p:nvPr>
            <p:ph type="title"/>
          </p:nvPr>
        </p:nvSpPr>
        <p:spPr/>
        <p:txBody>
          <a:bodyPr/>
          <a:lstStyle/>
          <a:p>
            <a:r>
              <a:rPr lang="en-GB" sz="2800"/>
              <a:t>CPUs vs. MCUs</a:t>
            </a:r>
            <a:endParaRPr lang="en-US"/>
          </a:p>
        </p:txBody>
      </p:sp>
      <p:pic>
        <p:nvPicPr>
          <p:cNvPr id="5" name="Content Placeholder 4">
            <a:extLst>
              <a:ext uri="{FF2B5EF4-FFF2-40B4-BE49-F238E27FC236}">
                <a16:creationId xmlns:a16="http://schemas.microsoft.com/office/drawing/2014/main" id="{9F8519FE-F03B-14C0-73A2-5E28AB04FBD5}"/>
              </a:ext>
            </a:extLst>
          </p:cNvPr>
          <p:cNvPicPr>
            <a:picLocks noGrp="1" noChangeAspect="1"/>
          </p:cNvPicPr>
          <p:nvPr>
            <p:ph idx="1"/>
          </p:nvPr>
        </p:nvPicPr>
        <p:blipFill>
          <a:blip r:embed="rId2"/>
          <a:stretch>
            <a:fillRect/>
          </a:stretch>
        </p:blipFill>
        <p:spPr>
          <a:xfrm>
            <a:off x="2595562" y="1971675"/>
            <a:ext cx="7000875" cy="3829050"/>
          </a:xfrm>
        </p:spPr>
      </p:pic>
      <p:sp>
        <p:nvSpPr>
          <p:cNvPr id="6" name="Date Placeholder 5">
            <a:extLst>
              <a:ext uri="{FF2B5EF4-FFF2-40B4-BE49-F238E27FC236}">
                <a16:creationId xmlns:a16="http://schemas.microsoft.com/office/drawing/2014/main" id="{79E9C3A2-C851-0691-D341-B655E1381713}"/>
              </a:ext>
            </a:extLst>
          </p:cNvPr>
          <p:cNvSpPr>
            <a:spLocks noGrp="1"/>
          </p:cNvSpPr>
          <p:nvPr>
            <p:ph type="dt" sz="half" idx="10"/>
          </p:nvPr>
        </p:nvSpPr>
        <p:spPr/>
        <p:txBody>
          <a:bodyPr/>
          <a:lstStyle/>
          <a:p>
            <a:r>
              <a:rPr lang="en-US"/>
              <a:t>10/15/2023</a:t>
            </a:r>
          </a:p>
        </p:txBody>
      </p:sp>
      <p:sp>
        <p:nvSpPr>
          <p:cNvPr id="7" name="Footer Placeholder 6">
            <a:extLst>
              <a:ext uri="{FF2B5EF4-FFF2-40B4-BE49-F238E27FC236}">
                <a16:creationId xmlns:a16="http://schemas.microsoft.com/office/drawing/2014/main" id="{A013E121-3906-4EE8-0F8C-126CDC7CBDAD}"/>
              </a:ext>
            </a:extLst>
          </p:cNvPr>
          <p:cNvSpPr>
            <a:spLocks noGrp="1"/>
          </p:cNvSpPr>
          <p:nvPr>
            <p:ph type="ftr" sz="quarter" idx="11"/>
          </p:nvPr>
        </p:nvSpPr>
        <p:spPr/>
        <p:txBody>
          <a:bodyPr/>
          <a:lstStyle/>
          <a:p>
            <a:r>
              <a:rPr lang="en-US"/>
              <a:t>IOT</a:t>
            </a:r>
          </a:p>
        </p:txBody>
      </p:sp>
      <p:sp>
        <p:nvSpPr>
          <p:cNvPr id="8" name="Slide Number Placeholder 7">
            <a:extLst>
              <a:ext uri="{FF2B5EF4-FFF2-40B4-BE49-F238E27FC236}">
                <a16:creationId xmlns:a16="http://schemas.microsoft.com/office/drawing/2014/main" id="{656DDE98-3FF8-EACC-3D64-3AB901847710}"/>
              </a:ext>
            </a:extLst>
          </p:cNvPr>
          <p:cNvSpPr>
            <a:spLocks noGrp="1"/>
          </p:cNvSpPr>
          <p:nvPr>
            <p:ph type="sldNum" sz="quarter" idx="12"/>
          </p:nvPr>
        </p:nvSpPr>
        <p:spPr/>
        <p:txBody>
          <a:bodyPr/>
          <a:lstStyle/>
          <a:p>
            <a:fld id="{0FF54DE5-C571-48E8-A5BC-B369434E2F44}" type="slidenum">
              <a:rPr lang="en-US" smtClean="0"/>
              <a:t>12</a:t>
            </a:fld>
            <a:endParaRPr lang="en-US"/>
          </a:p>
        </p:txBody>
      </p:sp>
    </p:spTree>
    <p:extLst>
      <p:ext uri="{BB962C8B-B14F-4D97-AF65-F5344CB8AC3E}">
        <p14:creationId xmlns:p14="http://schemas.microsoft.com/office/powerpoint/2010/main" val="321166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199-7FFA-1C85-3B4B-202C11042885}"/>
              </a:ext>
            </a:extLst>
          </p:cNvPr>
          <p:cNvSpPr>
            <a:spLocks noGrp="1"/>
          </p:cNvSpPr>
          <p:nvPr>
            <p:ph type="title"/>
          </p:nvPr>
        </p:nvSpPr>
        <p:spPr/>
        <p:txBody>
          <a:bodyPr/>
          <a:lstStyle/>
          <a:p>
            <a:r>
              <a:rPr lang="en-US"/>
              <a:t>CPU</a:t>
            </a:r>
          </a:p>
        </p:txBody>
      </p:sp>
      <p:sp>
        <p:nvSpPr>
          <p:cNvPr id="3" name="Content Placeholder 2">
            <a:extLst>
              <a:ext uri="{FF2B5EF4-FFF2-40B4-BE49-F238E27FC236}">
                <a16:creationId xmlns:a16="http://schemas.microsoft.com/office/drawing/2014/main" id="{99218B15-EE66-0FDD-B74A-84FF98FD3F46}"/>
              </a:ext>
            </a:extLst>
          </p:cNvPr>
          <p:cNvSpPr>
            <a:spLocks noGrp="1"/>
          </p:cNvSpPr>
          <p:nvPr>
            <p:ph idx="1"/>
          </p:nvPr>
        </p:nvSpPr>
        <p:spPr>
          <a:xfrm>
            <a:off x="1104900" y="1317978"/>
            <a:ext cx="10330744" cy="4572000"/>
          </a:xfrm>
        </p:spPr>
        <p:txBody>
          <a:bodyPr/>
          <a:lstStyle/>
          <a:p>
            <a:r>
              <a:rPr lang="vi-VN"/>
              <a:t>CPU, thường được gọi là bộ xử lý hoặc bộ xử lý trung tâm, là bộ não của bộ vi điều khiển</a:t>
            </a:r>
            <a:endParaRPr lang="en-US"/>
          </a:p>
          <a:p>
            <a:r>
              <a:rPr lang="vi-VN"/>
              <a:t>Nó chứa ba thành phần chính: đơn vị logic số học (ALU), đơn vị điều khiển và các thanh ghi. </a:t>
            </a:r>
            <a:endParaRPr lang="en-US"/>
          </a:p>
          <a:p>
            <a:r>
              <a:rPr lang="vi-VN"/>
              <a:t>ALU thực hiện các phép toán số học và logic, các thanh ghi cung cấp toán hạng cho ALU và lưu trữ kết quả của các phép toán ALU, đồng thời bộ điều khiển kiểm soát các hoạt động tổng thể và giao tiếp với cả ALU và các thanh ghi. </a:t>
            </a:r>
            <a:endParaRPr lang="en-US"/>
          </a:p>
          <a:p>
            <a:r>
              <a:rPr lang="vi-VN"/>
              <a:t>Chu trình hoạt động của CPU có thể được mô tả như tìm nạp, giải mã và thực thi</a:t>
            </a:r>
            <a:endParaRPr lang="en-US"/>
          </a:p>
        </p:txBody>
      </p:sp>
      <p:sp>
        <p:nvSpPr>
          <p:cNvPr id="6" name="Date Placeholder 5">
            <a:extLst>
              <a:ext uri="{FF2B5EF4-FFF2-40B4-BE49-F238E27FC236}">
                <a16:creationId xmlns:a16="http://schemas.microsoft.com/office/drawing/2014/main" id="{487CD4A3-CF2D-BD8A-19A1-3F01ED658B9A}"/>
              </a:ext>
            </a:extLst>
          </p:cNvPr>
          <p:cNvSpPr>
            <a:spLocks noGrp="1"/>
          </p:cNvSpPr>
          <p:nvPr>
            <p:ph type="dt" sz="half" idx="10"/>
          </p:nvPr>
        </p:nvSpPr>
        <p:spPr/>
        <p:txBody>
          <a:bodyPr/>
          <a:lstStyle/>
          <a:p>
            <a:r>
              <a:rPr lang="en-US"/>
              <a:t>10/15/2023</a:t>
            </a:r>
          </a:p>
        </p:txBody>
      </p:sp>
      <p:sp>
        <p:nvSpPr>
          <p:cNvPr id="7" name="Footer Placeholder 6">
            <a:extLst>
              <a:ext uri="{FF2B5EF4-FFF2-40B4-BE49-F238E27FC236}">
                <a16:creationId xmlns:a16="http://schemas.microsoft.com/office/drawing/2014/main" id="{7590E82F-472F-213E-3CC7-C7266895E8DE}"/>
              </a:ext>
            </a:extLst>
          </p:cNvPr>
          <p:cNvSpPr>
            <a:spLocks noGrp="1"/>
          </p:cNvSpPr>
          <p:nvPr>
            <p:ph type="ftr" sz="quarter" idx="11"/>
          </p:nvPr>
        </p:nvSpPr>
        <p:spPr/>
        <p:txBody>
          <a:bodyPr/>
          <a:lstStyle/>
          <a:p>
            <a:r>
              <a:rPr lang="en-US"/>
              <a:t>IOT</a:t>
            </a:r>
          </a:p>
        </p:txBody>
      </p:sp>
      <p:sp>
        <p:nvSpPr>
          <p:cNvPr id="8" name="Slide Number Placeholder 7">
            <a:extLst>
              <a:ext uri="{FF2B5EF4-FFF2-40B4-BE49-F238E27FC236}">
                <a16:creationId xmlns:a16="http://schemas.microsoft.com/office/drawing/2014/main" id="{AC0452B1-6F2A-8000-6AD8-B3CA48B39E00}"/>
              </a:ext>
            </a:extLst>
          </p:cNvPr>
          <p:cNvSpPr>
            <a:spLocks noGrp="1"/>
          </p:cNvSpPr>
          <p:nvPr>
            <p:ph type="sldNum" sz="quarter" idx="12"/>
          </p:nvPr>
        </p:nvSpPr>
        <p:spPr/>
        <p:txBody>
          <a:bodyPr/>
          <a:lstStyle/>
          <a:p>
            <a:fld id="{0FF54DE5-C571-48E8-A5BC-B369434E2F44}" type="slidenum">
              <a:rPr lang="en-US" smtClean="0"/>
              <a:t>13</a:t>
            </a:fld>
            <a:endParaRPr lang="en-US"/>
          </a:p>
        </p:txBody>
      </p:sp>
    </p:spTree>
    <p:extLst>
      <p:ext uri="{BB962C8B-B14F-4D97-AF65-F5344CB8AC3E}">
        <p14:creationId xmlns:p14="http://schemas.microsoft.com/office/powerpoint/2010/main" val="251577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199-7FFA-1C85-3B4B-202C11042885}"/>
              </a:ext>
            </a:extLst>
          </p:cNvPr>
          <p:cNvSpPr>
            <a:spLocks noGrp="1"/>
          </p:cNvSpPr>
          <p:nvPr>
            <p:ph type="title"/>
          </p:nvPr>
        </p:nvSpPr>
        <p:spPr/>
        <p:txBody>
          <a:bodyPr/>
          <a:lstStyle/>
          <a:p>
            <a:r>
              <a:rPr lang="en-US"/>
              <a:t>CPU</a:t>
            </a:r>
          </a:p>
        </p:txBody>
      </p:sp>
      <p:sp>
        <p:nvSpPr>
          <p:cNvPr id="3" name="Content Placeholder 2">
            <a:extLst>
              <a:ext uri="{FF2B5EF4-FFF2-40B4-BE49-F238E27FC236}">
                <a16:creationId xmlns:a16="http://schemas.microsoft.com/office/drawing/2014/main" id="{99218B15-EE66-0FDD-B74A-84FF98FD3F46}"/>
              </a:ext>
            </a:extLst>
          </p:cNvPr>
          <p:cNvSpPr>
            <a:spLocks noGrp="1"/>
          </p:cNvSpPr>
          <p:nvPr>
            <p:ph idx="1"/>
          </p:nvPr>
        </p:nvSpPr>
        <p:spPr>
          <a:xfrm>
            <a:off x="1104900" y="1317978"/>
            <a:ext cx="10330744" cy="4572000"/>
          </a:xfrm>
        </p:spPr>
        <p:txBody>
          <a:bodyPr/>
          <a:lstStyle/>
          <a:p>
            <a:r>
              <a:rPr lang="vi-VN"/>
              <a:t>CPU giao tiếp với các thiết bị ngoại vi bên ngoài của nó như bộ nhớ và đầu vào/đầu ra thông qua bus hệ thống, bao gồm bus dữ liệu, bus địa chỉ và bus điều khiển. </a:t>
            </a:r>
            <a:endParaRPr lang="en-US"/>
          </a:p>
          <a:p>
            <a:r>
              <a:rPr lang="vi-VN"/>
              <a:t>Bus dữ liệu dùng để mang thông tin, bus địa chỉ dùng để xác định nơi thông tin sẽ được gửi và bus điều khiển dùng để xác định hoạt động. </a:t>
            </a:r>
            <a:endParaRPr lang="en-US"/>
          </a:p>
          <a:p>
            <a:r>
              <a:rPr lang="vi-VN"/>
              <a:t>Bus địa chỉ là một chiều, từ CPU đến các thiết bị ngoại vi, trong khi bus dữ liệu và bus điều khiển là</a:t>
            </a:r>
            <a:r>
              <a:rPr lang="en-US"/>
              <a:t> </a:t>
            </a:r>
            <a:r>
              <a:rPr lang="vi-VN"/>
              <a:t>hai chiều.</a:t>
            </a:r>
            <a:endParaRPr lang="en-US"/>
          </a:p>
        </p:txBody>
      </p:sp>
      <p:pic>
        <p:nvPicPr>
          <p:cNvPr id="5" name="Picture 4">
            <a:extLst>
              <a:ext uri="{FF2B5EF4-FFF2-40B4-BE49-F238E27FC236}">
                <a16:creationId xmlns:a16="http://schemas.microsoft.com/office/drawing/2014/main" id="{DA969969-6869-CF88-3A2A-469CEC042C98}"/>
              </a:ext>
            </a:extLst>
          </p:cNvPr>
          <p:cNvPicPr>
            <a:picLocks noChangeAspect="1"/>
          </p:cNvPicPr>
          <p:nvPr/>
        </p:nvPicPr>
        <p:blipFill>
          <a:blip r:embed="rId2"/>
          <a:stretch>
            <a:fillRect/>
          </a:stretch>
        </p:blipFill>
        <p:spPr>
          <a:xfrm>
            <a:off x="3270722" y="3095513"/>
            <a:ext cx="5396547" cy="3222833"/>
          </a:xfrm>
          <a:prstGeom prst="rect">
            <a:avLst/>
          </a:prstGeom>
        </p:spPr>
      </p:pic>
      <p:sp>
        <p:nvSpPr>
          <p:cNvPr id="4" name="Date Placeholder 3">
            <a:extLst>
              <a:ext uri="{FF2B5EF4-FFF2-40B4-BE49-F238E27FC236}">
                <a16:creationId xmlns:a16="http://schemas.microsoft.com/office/drawing/2014/main" id="{989082C3-435F-AD04-5935-FAB414EB6EA3}"/>
              </a:ext>
            </a:extLst>
          </p:cNvPr>
          <p:cNvSpPr>
            <a:spLocks noGrp="1"/>
          </p:cNvSpPr>
          <p:nvPr>
            <p:ph type="dt" sz="half" idx="10"/>
          </p:nvPr>
        </p:nvSpPr>
        <p:spPr/>
        <p:txBody>
          <a:bodyPr/>
          <a:lstStyle/>
          <a:p>
            <a:r>
              <a:rPr lang="en-US"/>
              <a:t>10/15/2023</a:t>
            </a:r>
          </a:p>
        </p:txBody>
      </p:sp>
      <p:sp>
        <p:nvSpPr>
          <p:cNvPr id="6" name="Footer Placeholder 5">
            <a:extLst>
              <a:ext uri="{FF2B5EF4-FFF2-40B4-BE49-F238E27FC236}">
                <a16:creationId xmlns:a16="http://schemas.microsoft.com/office/drawing/2014/main" id="{C6FC9F9C-88EB-B1D3-8533-7E1FB58B4773}"/>
              </a:ext>
            </a:extLst>
          </p:cNvPr>
          <p:cNvSpPr>
            <a:spLocks noGrp="1"/>
          </p:cNvSpPr>
          <p:nvPr>
            <p:ph type="ftr" sz="quarter" idx="11"/>
          </p:nvPr>
        </p:nvSpPr>
        <p:spPr/>
        <p:txBody>
          <a:bodyPr/>
          <a:lstStyle/>
          <a:p>
            <a:r>
              <a:rPr lang="en-US"/>
              <a:t>IOT</a:t>
            </a:r>
          </a:p>
        </p:txBody>
      </p:sp>
      <p:sp>
        <p:nvSpPr>
          <p:cNvPr id="7" name="Slide Number Placeholder 6">
            <a:extLst>
              <a:ext uri="{FF2B5EF4-FFF2-40B4-BE49-F238E27FC236}">
                <a16:creationId xmlns:a16="http://schemas.microsoft.com/office/drawing/2014/main" id="{66E9C423-B9D1-7B49-5AAE-B94D33C8F338}"/>
              </a:ext>
            </a:extLst>
          </p:cNvPr>
          <p:cNvSpPr>
            <a:spLocks noGrp="1"/>
          </p:cNvSpPr>
          <p:nvPr>
            <p:ph type="sldNum" sz="quarter" idx="12"/>
          </p:nvPr>
        </p:nvSpPr>
        <p:spPr/>
        <p:txBody>
          <a:bodyPr/>
          <a:lstStyle/>
          <a:p>
            <a:fld id="{0FF54DE5-C571-48E8-A5BC-B369434E2F44}" type="slidenum">
              <a:rPr lang="en-US" smtClean="0"/>
              <a:t>14</a:t>
            </a:fld>
            <a:endParaRPr lang="en-US"/>
          </a:p>
        </p:txBody>
      </p:sp>
    </p:spTree>
    <p:extLst>
      <p:ext uri="{BB962C8B-B14F-4D97-AF65-F5344CB8AC3E}">
        <p14:creationId xmlns:p14="http://schemas.microsoft.com/office/powerpoint/2010/main" val="14484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199-7FFA-1C85-3B4B-202C11042885}"/>
              </a:ext>
            </a:extLst>
          </p:cNvPr>
          <p:cNvSpPr>
            <a:spLocks noGrp="1"/>
          </p:cNvSpPr>
          <p:nvPr>
            <p:ph type="title"/>
          </p:nvPr>
        </p:nvSpPr>
        <p:spPr/>
        <p:txBody>
          <a:bodyPr/>
          <a:lstStyle/>
          <a:p>
            <a:r>
              <a:rPr lang="en-US"/>
              <a:t>CPU</a:t>
            </a:r>
          </a:p>
        </p:txBody>
      </p:sp>
      <p:sp>
        <p:nvSpPr>
          <p:cNvPr id="3" name="Content Placeholder 2">
            <a:extLst>
              <a:ext uri="{FF2B5EF4-FFF2-40B4-BE49-F238E27FC236}">
                <a16:creationId xmlns:a16="http://schemas.microsoft.com/office/drawing/2014/main" id="{99218B15-EE66-0FDD-B74A-84FF98FD3F46}"/>
              </a:ext>
            </a:extLst>
          </p:cNvPr>
          <p:cNvSpPr>
            <a:spLocks noGrp="1"/>
          </p:cNvSpPr>
          <p:nvPr>
            <p:ph idx="1"/>
          </p:nvPr>
        </p:nvSpPr>
        <p:spPr>
          <a:xfrm>
            <a:off x="1104900" y="1317978"/>
            <a:ext cx="10330744" cy="4572000"/>
          </a:xfrm>
        </p:spPr>
        <p:txBody>
          <a:bodyPr/>
          <a:lstStyle/>
          <a:p>
            <a:r>
              <a:rPr lang="vi-VN"/>
              <a:t>CPU có thể được chia thành nhiều loại khác nhau tùy thuộc vào tập lệnh được triển khai. Tập lệnh, còn được gọi là kiến trúc tập lệnh (ISA), là tập hợp các hoạt động cơ bản mà CPU có thể thực hiện. </a:t>
            </a:r>
            <a:endParaRPr lang="en-US"/>
          </a:p>
          <a:p>
            <a:r>
              <a:rPr lang="vi-VN"/>
              <a:t>Hai loại chính là tính toán tập lệnh phức tạp (CISC) và tính toán tập lệnh rút gọn (RISC)</a:t>
            </a:r>
            <a:endParaRPr lang="en-US"/>
          </a:p>
          <a:p>
            <a:r>
              <a:rPr lang="vi-VN"/>
              <a:t>Hai loại chính là tính toán tập lệnh phức tạp (CISC) và tính toán tập lệnh rút gọn (RISC). CPU CISC có tập lệnh rất lớn (300 hoặc hơn) và phần cứng phức tạp hơn, nhưng có</a:t>
            </a:r>
            <a:r>
              <a:rPr lang="en-US"/>
              <a:t> </a:t>
            </a:r>
            <a:r>
              <a:rPr lang="vi-VN"/>
              <a:t>mã phần mềm nhỏ gọn hơn. Phải mất nhiều chu kỳ hơn cho mỗi hướng dẫn. Nó cũng sử dụng ít RAM hơn vì không cần lưu trữ kết quả trung gian. CPU RISC có các tập lệnh nhỏ (100 trở xuống) và phần cứng đơn giản hơn nhưng có mã phần mềm phức tạp hơn. Phải mất một chu kỳ cho mỗi lệnh và sử dụng nhiều RAM hơn để xử lý các kết quả trung gian. Ví dụ điển hình của CPU CISC là AMD và Intel x86,</a:t>
            </a:r>
          </a:p>
          <a:p>
            <a:r>
              <a:rPr lang="vi-VN"/>
              <a:t>chủ yếu được sử dụng trong máy tính cá nhân, máy trạm và máy chủ vì chúng có khả năng thực hiện các tác vụ phức tạp hơn. Các ví dụ điển hình về CPU RISC là Atmel AVR, PIC và ARM®, chủ yếu được sử dụng trong bộ vi điều khiển vì chúng tiêu thụ ít năng lượng hơn.</a:t>
            </a:r>
            <a:endParaRPr lang="en-US"/>
          </a:p>
        </p:txBody>
      </p:sp>
      <p:sp>
        <p:nvSpPr>
          <p:cNvPr id="4" name="Date Placeholder 3">
            <a:extLst>
              <a:ext uri="{FF2B5EF4-FFF2-40B4-BE49-F238E27FC236}">
                <a16:creationId xmlns:a16="http://schemas.microsoft.com/office/drawing/2014/main" id="{05236D15-1230-EF9C-CF41-38F3B1D5497F}"/>
              </a:ext>
            </a:extLst>
          </p:cNvPr>
          <p:cNvSpPr>
            <a:spLocks noGrp="1"/>
          </p:cNvSpPr>
          <p:nvPr>
            <p:ph type="dt" sz="half" idx="10"/>
          </p:nvPr>
        </p:nvSpPr>
        <p:spPr/>
        <p:txBody>
          <a:bodyPr/>
          <a:lstStyle/>
          <a:p>
            <a:r>
              <a:rPr lang="en-US"/>
              <a:t>10/15/2023</a:t>
            </a:r>
          </a:p>
        </p:txBody>
      </p:sp>
      <p:sp>
        <p:nvSpPr>
          <p:cNvPr id="6" name="Footer Placeholder 5">
            <a:extLst>
              <a:ext uri="{FF2B5EF4-FFF2-40B4-BE49-F238E27FC236}">
                <a16:creationId xmlns:a16="http://schemas.microsoft.com/office/drawing/2014/main" id="{E27D3E9D-38B5-C040-D207-C36220B0BD1D}"/>
              </a:ext>
            </a:extLst>
          </p:cNvPr>
          <p:cNvSpPr>
            <a:spLocks noGrp="1"/>
          </p:cNvSpPr>
          <p:nvPr>
            <p:ph type="ftr" sz="quarter" idx="11"/>
          </p:nvPr>
        </p:nvSpPr>
        <p:spPr/>
        <p:txBody>
          <a:bodyPr/>
          <a:lstStyle/>
          <a:p>
            <a:r>
              <a:rPr lang="en-US"/>
              <a:t>IOT</a:t>
            </a:r>
          </a:p>
        </p:txBody>
      </p:sp>
      <p:sp>
        <p:nvSpPr>
          <p:cNvPr id="7" name="Slide Number Placeholder 6">
            <a:extLst>
              <a:ext uri="{FF2B5EF4-FFF2-40B4-BE49-F238E27FC236}">
                <a16:creationId xmlns:a16="http://schemas.microsoft.com/office/drawing/2014/main" id="{866D9B0C-04AE-3E5E-8C20-C8042D418BC3}"/>
              </a:ext>
            </a:extLst>
          </p:cNvPr>
          <p:cNvSpPr>
            <a:spLocks noGrp="1"/>
          </p:cNvSpPr>
          <p:nvPr>
            <p:ph type="sldNum" sz="quarter" idx="12"/>
          </p:nvPr>
        </p:nvSpPr>
        <p:spPr/>
        <p:txBody>
          <a:bodyPr/>
          <a:lstStyle/>
          <a:p>
            <a:fld id="{0FF54DE5-C571-48E8-A5BC-B369434E2F44}" type="slidenum">
              <a:rPr lang="en-US" smtClean="0"/>
              <a:t>15</a:t>
            </a:fld>
            <a:endParaRPr lang="en-US"/>
          </a:p>
        </p:txBody>
      </p:sp>
    </p:spTree>
    <p:extLst>
      <p:ext uri="{BB962C8B-B14F-4D97-AF65-F5344CB8AC3E}">
        <p14:creationId xmlns:p14="http://schemas.microsoft.com/office/powerpoint/2010/main" val="283968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199-7FFA-1C85-3B4B-202C11042885}"/>
              </a:ext>
            </a:extLst>
          </p:cNvPr>
          <p:cNvSpPr>
            <a:spLocks noGrp="1"/>
          </p:cNvSpPr>
          <p:nvPr>
            <p:ph type="title"/>
          </p:nvPr>
        </p:nvSpPr>
        <p:spPr/>
        <p:txBody>
          <a:bodyPr/>
          <a:lstStyle/>
          <a:p>
            <a:r>
              <a:rPr lang="en-US"/>
              <a:t>CPU</a:t>
            </a:r>
          </a:p>
        </p:txBody>
      </p:sp>
      <p:sp>
        <p:nvSpPr>
          <p:cNvPr id="3" name="Content Placeholder 2">
            <a:extLst>
              <a:ext uri="{FF2B5EF4-FFF2-40B4-BE49-F238E27FC236}">
                <a16:creationId xmlns:a16="http://schemas.microsoft.com/office/drawing/2014/main" id="{99218B15-EE66-0FDD-B74A-84FF98FD3F46}"/>
              </a:ext>
            </a:extLst>
          </p:cNvPr>
          <p:cNvSpPr>
            <a:spLocks noGrp="1"/>
          </p:cNvSpPr>
          <p:nvPr>
            <p:ph idx="1"/>
          </p:nvPr>
        </p:nvSpPr>
        <p:spPr>
          <a:xfrm>
            <a:off x="1104900" y="1317978"/>
            <a:ext cx="10330744" cy="4572000"/>
          </a:xfrm>
        </p:spPr>
        <p:txBody>
          <a:bodyPr/>
          <a:lstStyle/>
          <a:p>
            <a:r>
              <a:rPr lang="vi-VN"/>
              <a:t>CPU CISC có tập lệnh rất lớn (300 hoặc hơn) và phần cứng phức tạp hơn, nhưng có</a:t>
            </a:r>
            <a:r>
              <a:rPr lang="en-US"/>
              <a:t> </a:t>
            </a:r>
            <a:r>
              <a:rPr lang="vi-VN"/>
              <a:t>mã phần mềm nhỏ gọn hơn. </a:t>
            </a:r>
            <a:endParaRPr lang="en-US"/>
          </a:p>
          <a:p>
            <a:r>
              <a:rPr lang="vi-VN"/>
              <a:t>Phải mất nhiều chu kỳ hơn cho mỗi hướng dẫn. Nó cũng sử dụng ít RAM hơn vì không cần lưu trữ kết quả trung gian. </a:t>
            </a:r>
            <a:endParaRPr lang="en-US"/>
          </a:p>
          <a:p>
            <a:r>
              <a:rPr lang="vi-VN"/>
              <a:t>CPU RISC có các tập lệnh nhỏ (100 trở xuống) và phần cứng đơn giản hơn nhưng có mã phần mềm phức tạp hơn. Phải mất một chu kỳ cho mỗi lệnh và sử dụng nhiều RAM hơn để xử lý các kết quả trung gian. </a:t>
            </a:r>
            <a:endParaRPr lang="en-US"/>
          </a:p>
          <a:p>
            <a:r>
              <a:rPr lang="vi-VN"/>
              <a:t>Ví dụ điển hình của CPU CISC là AMD và Intel x86,</a:t>
            </a:r>
            <a:r>
              <a:rPr lang="en-US"/>
              <a:t> </a:t>
            </a:r>
            <a:r>
              <a:rPr lang="vi-VN"/>
              <a:t>chủ yếu được sử dụng trong máy tính cá nhân, máy trạm và máy chủ vì chúng có khả năng thực hiện các tác vụ phức tạp hơn. </a:t>
            </a:r>
            <a:endParaRPr lang="en-US"/>
          </a:p>
          <a:p>
            <a:r>
              <a:rPr lang="vi-VN"/>
              <a:t>Các ví dụ điển hình về CPU RISC là Atmel AVR, PIC và ARM®, chủ yếu được sử dụng trong bộ vi điều khiển vì chúng tiêu thụ ít năng lượng hơn.</a:t>
            </a:r>
            <a:endParaRPr lang="en-US"/>
          </a:p>
        </p:txBody>
      </p:sp>
      <p:sp>
        <p:nvSpPr>
          <p:cNvPr id="4" name="Date Placeholder 3">
            <a:extLst>
              <a:ext uri="{FF2B5EF4-FFF2-40B4-BE49-F238E27FC236}">
                <a16:creationId xmlns:a16="http://schemas.microsoft.com/office/drawing/2014/main" id="{537F06EB-89FA-580F-1997-96956B4EADA4}"/>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7A374245-395B-5914-5295-7A92F1BD7268}"/>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78713985-D78B-5D50-8E37-1D825364FCB0}"/>
              </a:ext>
            </a:extLst>
          </p:cNvPr>
          <p:cNvSpPr>
            <a:spLocks noGrp="1"/>
          </p:cNvSpPr>
          <p:nvPr>
            <p:ph type="sldNum" sz="quarter" idx="12"/>
          </p:nvPr>
        </p:nvSpPr>
        <p:spPr/>
        <p:txBody>
          <a:bodyPr/>
          <a:lstStyle/>
          <a:p>
            <a:fld id="{0FF54DE5-C571-48E8-A5BC-B369434E2F44}" type="slidenum">
              <a:rPr lang="en-US" smtClean="0"/>
              <a:t>16</a:t>
            </a:fld>
            <a:endParaRPr lang="en-US"/>
          </a:p>
        </p:txBody>
      </p:sp>
    </p:spTree>
    <p:extLst>
      <p:ext uri="{BB962C8B-B14F-4D97-AF65-F5344CB8AC3E}">
        <p14:creationId xmlns:p14="http://schemas.microsoft.com/office/powerpoint/2010/main" val="413184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712-0E0C-518E-3902-0E1E5FF302C3}"/>
              </a:ext>
            </a:extLst>
          </p:cNvPr>
          <p:cNvSpPr>
            <a:spLocks noGrp="1"/>
          </p:cNvSpPr>
          <p:nvPr>
            <p:ph type="title"/>
          </p:nvPr>
        </p:nvSpPr>
        <p:spPr/>
        <p:txBody>
          <a:bodyPr/>
          <a:lstStyle/>
          <a:p>
            <a:r>
              <a:rPr lang="en-US"/>
              <a:t>Memory</a:t>
            </a:r>
          </a:p>
        </p:txBody>
      </p:sp>
      <p:sp>
        <p:nvSpPr>
          <p:cNvPr id="3" name="Content Placeholder 2">
            <a:extLst>
              <a:ext uri="{FF2B5EF4-FFF2-40B4-BE49-F238E27FC236}">
                <a16:creationId xmlns:a16="http://schemas.microsoft.com/office/drawing/2014/main" id="{C9247F75-9D31-1485-72B4-6423C5C2CBD2}"/>
              </a:ext>
            </a:extLst>
          </p:cNvPr>
          <p:cNvSpPr>
            <a:spLocks noGrp="1"/>
          </p:cNvSpPr>
          <p:nvPr>
            <p:ph idx="1"/>
          </p:nvPr>
        </p:nvSpPr>
        <p:spPr>
          <a:xfrm>
            <a:off x="1104900" y="1567928"/>
            <a:ext cx="9982200" cy="4572000"/>
          </a:xfrm>
        </p:spPr>
        <p:txBody>
          <a:bodyPr/>
          <a:lstStyle/>
          <a:p>
            <a:r>
              <a:rPr lang="vi-VN"/>
              <a:t>Có hai loại bộ nhớ, bên trong và bên ngoài. </a:t>
            </a:r>
            <a:endParaRPr lang="en-US"/>
          </a:p>
          <a:p>
            <a:pPr lvl="1"/>
            <a:r>
              <a:rPr lang="vi-VN"/>
              <a:t>Bộ nhớ trong có kích thước hạn chế nhưng nhanh. </a:t>
            </a:r>
            <a:endParaRPr lang="en-US"/>
          </a:p>
          <a:p>
            <a:pPr lvl="1"/>
            <a:r>
              <a:rPr lang="vi-VN"/>
              <a:t>Đối với các ứng dụng không đủ bộ nhớ trong thì cần có bộ nhớ ngoài.</a:t>
            </a:r>
          </a:p>
          <a:p>
            <a:r>
              <a:rPr lang="en-US"/>
              <a:t>C</a:t>
            </a:r>
            <a:r>
              <a:rPr lang="vi-VN"/>
              <a:t>ó hai loại bộ nhớ ngoài, bộ nhớ truy cập ngẫu nhiên (RAM) và bộ nhớ chỉ đọc (ROM). </a:t>
            </a:r>
            <a:endParaRPr lang="en-US"/>
          </a:p>
          <a:p>
            <a:pPr lvl="1"/>
            <a:r>
              <a:rPr lang="vi-VN"/>
              <a:t>RAM có thể được truy cập ngẫu nhiên và bạn có thể thực hiện cả thao tác đọc và ghi vào RAM. </a:t>
            </a:r>
            <a:endParaRPr lang="en-US"/>
          </a:p>
          <a:p>
            <a:pPr lvl="1"/>
            <a:r>
              <a:rPr lang="vi-VN"/>
              <a:t>RAM sẽ mất tất cả nội dung khi tắt nguồn.</a:t>
            </a:r>
            <a:endParaRPr lang="en-US"/>
          </a:p>
          <a:p>
            <a:pPr lvl="1"/>
            <a:r>
              <a:rPr lang="vi-VN"/>
              <a:t>ROM là bộ nhớ chỉ đọc, nghĩa là bạn có thể đọc dữ liệu từ nó nhưng không thể ghi dữ liệu vào nó.</a:t>
            </a:r>
            <a:endParaRPr lang="en-US"/>
          </a:p>
          <a:p>
            <a:pPr lvl="1"/>
            <a:r>
              <a:rPr lang="vi-VN"/>
              <a:t>ROM không bị mất nội dung ngay cả khi tắt nguồn; do đó, nó được sử dụng để lưu trữ vĩnh viễn các chương trình và dữ liệu.</a:t>
            </a:r>
            <a:endParaRPr lang="en-US"/>
          </a:p>
        </p:txBody>
      </p:sp>
      <p:sp>
        <p:nvSpPr>
          <p:cNvPr id="4" name="Date Placeholder 3">
            <a:extLst>
              <a:ext uri="{FF2B5EF4-FFF2-40B4-BE49-F238E27FC236}">
                <a16:creationId xmlns:a16="http://schemas.microsoft.com/office/drawing/2014/main" id="{8E551604-9000-D3C4-889B-38AF44CE0B89}"/>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D2326EFC-0A18-0FCA-2E80-6D11D2077459}"/>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894801F1-E8D9-0EB9-3410-A2765818EA46}"/>
              </a:ext>
            </a:extLst>
          </p:cNvPr>
          <p:cNvSpPr>
            <a:spLocks noGrp="1"/>
          </p:cNvSpPr>
          <p:nvPr>
            <p:ph type="sldNum" sz="quarter" idx="12"/>
          </p:nvPr>
        </p:nvSpPr>
        <p:spPr/>
        <p:txBody>
          <a:bodyPr/>
          <a:lstStyle/>
          <a:p>
            <a:fld id="{0FF54DE5-C571-48E8-A5BC-B369434E2F44}" type="slidenum">
              <a:rPr lang="en-US" smtClean="0"/>
              <a:t>17</a:t>
            </a:fld>
            <a:endParaRPr lang="en-US"/>
          </a:p>
        </p:txBody>
      </p:sp>
    </p:spTree>
    <p:extLst>
      <p:ext uri="{BB962C8B-B14F-4D97-AF65-F5344CB8AC3E}">
        <p14:creationId xmlns:p14="http://schemas.microsoft.com/office/powerpoint/2010/main" val="31242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712-0E0C-518E-3902-0E1E5FF302C3}"/>
              </a:ext>
            </a:extLst>
          </p:cNvPr>
          <p:cNvSpPr>
            <a:spLocks noGrp="1"/>
          </p:cNvSpPr>
          <p:nvPr>
            <p:ph type="title"/>
          </p:nvPr>
        </p:nvSpPr>
        <p:spPr/>
        <p:txBody>
          <a:bodyPr/>
          <a:lstStyle/>
          <a:p>
            <a:r>
              <a:rPr lang="en-US"/>
              <a:t>Memory</a:t>
            </a:r>
          </a:p>
        </p:txBody>
      </p:sp>
      <p:sp>
        <p:nvSpPr>
          <p:cNvPr id="3" name="Content Placeholder 2">
            <a:extLst>
              <a:ext uri="{FF2B5EF4-FFF2-40B4-BE49-F238E27FC236}">
                <a16:creationId xmlns:a16="http://schemas.microsoft.com/office/drawing/2014/main" id="{C9247F75-9D31-1485-72B4-6423C5C2CBD2}"/>
              </a:ext>
            </a:extLst>
          </p:cNvPr>
          <p:cNvSpPr>
            <a:spLocks noGrp="1"/>
          </p:cNvSpPr>
          <p:nvPr>
            <p:ph idx="1"/>
          </p:nvPr>
        </p:nvSpPr>
        <p:spPr>
          <a:xfrm>
            <a:off x="1104900" y="1567928"/>
            <a:ext cx="9982200" cy="4572000"/>
          </a:xfrm>
        </p:spPr>
        <p:txBody>
          <a:bodyPr/>
          <a:lstStyle/>
          <a:p>
            <a:r>
              <a:rPr lang="vi-VN"/>
              <a:t>Tuy nhiên, có những loại bộ nhớ mới, chẳng hạn như ROM lập trình có thể xóa bằng điện (EEPROM) và RAM không ổn định (NVRAM). </a:t>
            </a:r>
            <a:endParaRPr lang="en-US"/>
          </a:p>
          <a:p>
            <a:r>
              <a:rPr lang="vi-VN"/>
              <a:t>Cả hai đều có thể đọc và ghi và không bị mất nội dung ngay cả khi tắt nguồn. </a:t>
            </a:r>
            <a:endParaRPr lang="en-US"/>
          </a:p>
          <a:p>
            <a:r>
              <a:rPr lang="vi-VN"/>
              <a:t>Bộ nhớ flash là ví dụ điển hình nhất về NVRAM. Nó có mật độ cao, chi phí thấp, nhanh và có thể lập trình bằng điện. </a:t>
            </a:r>
            <a:endParaRPr lang="en-US"/>
          </a:p>
          <a:p>
            <a:r>
              <a:rPr lang="vi-VN"/>
              <a:t>Bộ nhớ flash đang được sử dụng rộng rãi cho các hệ thống nhúng có chứa hệ điều hành nhúng và chương trình ứng dụng.</a:t>
            </a:r>
            <a:endParaRPr lang="en-US"/>
          </a:p>
        </p:txBody>
      </p:sp>
      <p:sp>
        <p:nvSpPr>
          <p:cNvPr id="4" name="Date Placeholder 3">
            <a:extLst>
              <a:ext uri="{FF2B5EF4-FFF2-40B4-BE49-F238E27FC236}">
                <a16:creationId xmlns:a16="http://schemas.microsoft.com/office/drawing/2014/main" id="{3B8B2418-D044-0177-F751-705EC1947666}"/>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E2E21ED6-492E-937F-B2AE-EC52F8491571}"/>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250521FA-7F23-27CD-CB63-D37D7C5082BA}"/>
              </a:ext>
            </a:extLst>
          </p:cNvPr>
          <p:cNvSpPr>
            <a:spLocks noGrp="1"/>
          </p:cNvSpPr>
          <p:nvPr>
            <p:ph type="sldNum" sz="quarter" idx="12"/>
          </p:nvPr>
        </p:nvSpPr>
        <p:spPr/>
        <p:txBody>
          <a:bodyPr/>
          <a:lstStyle/>
          <a:p>
            <a:fld id="{0FF54DE5-C571-48E8-A5BC-B369434E2F44}" type="slidenum">
              <a:rPr lang="en-US" smtClean="0"/>
              <a:t>18</a:t>
            </a:fld>
            <a:endParaRPr lang="en-US"/>
          </a:p>
        </p:txBody>
      </p:sp>
    </p:spTree>
    <p:extLst>
      <p:ext uri="{BB962C8B-B14F-4D97-AF65-F5344CB8AC3E}">
        <p14:creationId xmlns:p14="http://schemas.microsoft.com/office/powerpoint/2010/main" val="28936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7C8D-C7AD-72E8-66FC-DB251A25A3C0}"/>
              </a:ext>
            </a:extLst>
          </p:cNvPr>
          <p:cNvSpPr>
            <a:spLocks noGrp="1"/>
          </p:cNvSpPr>
          <p:nvPr>
            <p:ph type="title"/>
          </p:nvPr>
        </p:nvSpPr>
        <p:spPr/>
        <p:txBody>
          <a:bodyPr/>
          <a:lstStyle/>
          <a:p>
            <a:r>
              <a:rPr lang="en-US"/>
              <a:t>Parallel Input/Output Ports</a:t>
            </a:r>
          </a:p>
        </p:txBody>
      </p:sp>
      <p:sp>
        <p:nvSpPr>
          <p:cNvPr id="3" name="Content Placeholder 2">
            <a:extLst>
              <a:ext uri="{FF2B5EF4-FFF2-40B4-BE49-F238E27FC236}">
                <a16:creationId xmlns:a16="http://schemas.microsoft.com/office/drawing/2014/main" id="{3BF995BF-D245-CA29-196A-F35C3D469D81}"/>
              </a:ext>
            </a:extLst>
          </p:cNvPr>
          <p:cNvSpPr>
            <a:spLocks noGrp="1"/>
          </p:cNvSpPr>
          <p:nvPr>
            <p:ph idx="1"/>
          </p:nvPr>
        </p:nvSpPr>
        <p:spPr/>
        <p:txBody>
          <a:bodyPr/>
          <a:lstStyle/>
          <a:p>
            <a:r>
              <a:rPr lang="vi-VN"/>
              <a:t>Các cổng đầu vào/đầu ra song song có nhiều dây (hoặc chân) chạy song song với nhau. </a:t>
            </a:r>
            <a:endParaRPr lang="en-US"/>
          </a:p>
          <a:p>
            <a:r>
              <a:rPr lang="vi-VN"/>
              <a:t>Nó được gọi là song song vì nhiều tín hiệu có thể được truy cập cùng một lúc. </a:t>
            </a:r>
            <a:endParaRPr lang="en-US"/>
          </a:p>
          <a:p>
            <a:r>
              <a:rPr lang="vi-VN"/>
              <a:t>Các cổng đầu vào/đầu ra song song chủ yếu được sử dụng để điều khiển/giao tiếp các thiết bị khác nhau như màn hình LCD, đèn LED, máy in, bộ nhớ, v.v. với bộ vi điều khiển. </a:t>
            </a:r>
            <a:endParaRPr lang="en-US"/>
          </a:p>
          <a:p>
            <a:r>
              <a:rPr lang="vi-VN"/>
              <a:t>Cổng song song có thể truyền dữ liệu nhanh hơn nhiều so với cổng nối tiếp nhưng chỉ thích hợp cho việc liên lạc ở khoảng cách ngắn do bị nhiễu và nhiễu.</a:t>
            </a:r>
            <a:endParaRPr lang="en-US"/>
          </a:p>
        </p:txBody>
      </p:sp>
      <p:sp>
        <p:nvSpPr>
          <p:cNvPr id="4" name="Date Placeholder 3">
            <a:extLst>
              <a:ext uri="{FF2B5EF4-FFF2-40B4-BE49-F238E27FC236}">
                <a16:creationId xmlns:a16="http://schemas.microsoft.com/office/drawing/2014/main" id="{73115710-59EC-D4C5-D206-610F884EE875}"/>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46A7297C-2D5A-3E9D-7C68-C94A7B106B03}"/>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F51DD341-9F98-7363-3D5F-309794971872}"/>
              </a:ext>
            </a:extLst>
          </p:cNvPr>
          <p:cNvSpPr>
            <a:spLocks noGrp="1"/>
          </p:cNvSpPr>
          <p:nvPr>
            <p:ph type="sldNum" sz="quarter" idx="12"/>
          </p:nvPr>
        </p:nvSpPr>
        <p:spPr/>
        <p:txBody>
          <a:bodyPr/>
          <a:lstStyle/>
          <a:p>
            <a:fld id="{0FF54DE5-C571-48E8-A5BC-B369434E2F44}" type="slidenum">
              <a:rPr lang="en-US" smtClean="0"/>
              <a:t>19</a:t>
            </a:fld>
            <a:endParaRPr lang="en-US"/>
          </a:p>
        </p:txBody>
      </p:sp>
    </p:spTree>
    <p:extLst>
      <p:ext uri="{BB962C8B-B14F-4D97-AF65-F5344CB8AC3E}">
        <p14:creationId xmlns:p14="http://schemas.microsoft.com/office/powerpoint/2010/main" val="29676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6C0275-96BD-E06E-8F62-00D56BC9571A}"/>
              </a:ext>
            </a:extLst>
          </p:cNvPr>
          <p:cNvSpPr>
            <a:spLocks noGrp="1"/>
          </p:cNvSpPr>
          <p:nvPr>
            <p:ph type="title"/>
          </p:nvPr>
        </p:nvSpPr>
        <p:spPr/>
        <p:txBody>
          <a:bodyPr/>
          <a:lstStyle/>
          <a:p>
            <a:r>
              <a:rPr lang="en-US"/>
              <a:t>Nội dung</a:t>
            </a:r>
          </a:p>
        </p:txBody>
      </p:sp>
      <p:sp>
        <p:nvSpPr>
          <p:cNvPr id="6" name="Content Placeholder 5">
            <a:extLst>
              <a:ext uri="{FF2B5EF4-FFF2-40B4-BE49-F238E27FC236}">
                <a16:creationId xmlns:a16="http://schemas.microsoft.com/office/drawing/2014/main" id="{A6C1B176-3866-BF09-D062-35663E671C39}"/>
              </a:ext>
            </a:extLst>
          </p:cNvPr>
          <p:cNvSpPr>
            <a:spLocks noGrp="1"/>
          </p:cNvSpPr>
          <p:nvPr>
            <p:ph idx="1"/>
          </p:nvPr>
        </p:nvSpPr>
        <p:spPr/>
        <p:txBody>
          <a:bodyPr/>
          <a:lstStyle/>
          <a:p>
            <a:r>
              <a:rPr lang="vi-VN"/>
              <a:t>Miền ứng dụng và đặc điểm của hệ thống nhúng</a:t>
            </a:r>
          </a:p>
          <a:p>
            <a:r>
              <a:rPr lang="vi-VN"/>
              <a:t>Hệ thống thời gian thực và lập kế hoạch thời gian thực</a:t>
            </a:r>
          </a:p>
          <a:p>
            <a:r>
              <a:rPr lang="vi-VN"/>
              <a:t>Thông tin cơ bản về bộ xử lý và Hệ thống trên chip</a:t>
            </a:r>
          </a:p>
          <a:p>
            <a:r>
              <a:rPr lang="vi-VN"/>
              <a:t> Giới thiệu về bộ xử lý ARM và kiến trúc của nó</a:t>
            </a:r>
            <a:endParaRPr lang="en-US"/>
          </a:p>
        </p:txBody>
      </p:sp>
      <p:sp>
        <p:nvSpPr>
          <p:cNvPr id="7" name="Date Placeholder 6">
            <a:extLst>
              <a:ext uri="{FF2B5EF4-FFF2-40B4-BE49-F238E27FC236}">
                <a16:creationId xmlns:a16="http://schemas.microsoft.com/office/drawing/2014/main" id="{7D218854-34BB-C87A-D9CB-C67382E7541E}"/>
              </a:ext>
            </a:extLst>
          </p:cNvPr>
          <p:cNvSpPr>
            <a:spLocks noGrp="1"/>
          </p:cNvSpPr>
          <p:nvPr>
            <p:ph type="dt" sz="half" idx="10"/>
          </p:nvPr>
        </p:nvSpPr>
        <p:spPr/>
        <p:txBody>
          <a:bodyPr/>
          <a:lstStyle/>
          <a:p>
            <a:r>
              <a:rPr lang="en-US"/>
              <a:t>10/15/2023</a:t>
            </a:r>
          </a:p>
        </p:txBody>
      </p:sp>
      <p:sp>
        <p:nvSpPr>
          <p:cNvPr id="8" name="Footer Placeholder 7">
            <a:extLst>
              <a:ext uri="{FF2B5EF4-FFF2-40B4-BE49-F238E27FC236}">
                <a16:creationId xmlns:a16="http://schemas.microsoft.com/office/drawing/2014/main" id="{A0F86556-4F2E-8898-DA21-A09DD412F109}"/>
              </a:ext>
            </a:extLst>
          </p:cNvPr>
          <p:cNvSpPr>
            <a:spLocks noGrp="1"/>
          </p:cNvSpPr>
          <p:nvPr>
            <p:ph type="ftr" sz="quarter" idx="11"/>
          </p:nvPr>
        </p:nvSpPr>
        <p:spPr/>
        <p:txBody>
          <a:bodyPr/>
          <a:lstStyle/>
          <a:p>
            <a:r>
              <a:rPr lang="en-US"/>
              <a:t>IOT</a:t>
            </a:r>
          </a:p>
        </p:txBody>
      </p:sp>
      <p:sp>
        <p:nvSpPr>
          <p:cNvPr id="9" name="Slide Number Placeholder 8">
            <a:extLst>
              <a:ext uri="{FF2B5EF4-FFF2-40B4-BE49-F238E27FC236}">
                <a16:creationId xmlns:a16="http://schemas.microsoft.com/office/drawing/2014/main" id="{D6E83F68-89D5-4A4E-A569-7C6BFCA25906}"/>
              </a:ext>
            </a:extLst>
          </p:cNvPr>
          <p:cNvSpPr>
            <a:spLocks noGrp="1"/>
          </p:cNvSpPr>
          <p:nvPr>
            <p:ph type="sldNum" sz="quarter" idx="12"/>
          </p:nvPr>
        </p:nvSpPr>
        <p:spPr/>
        <p:txBody>
          <a:bodyPr/>
          <a:lstStyle/>
          <a:p>
            <a:fld id="{0FF54DE5-C571-48E8-A5BC-B369434E2F44}" type="slidenum">
              <a:rPr lang="en-US" smtClean="0"/>
              <a:t>2</a:t>
            </a:fld>
            <a:endParaRPr lang="en-US"/>
          </a:p>
        </p:txBody>
      </p:sp>
    </p:spTree>
    <p:extLst>
      <p:ext uri="{BB962C8B-B14F-4D97-AF65-F5344CB8AC3E}">
        <p14:creationId xmlns:p14="http://schemas.microsoft.com/office/powerpoint/2010/main" val="330669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0927-4963-FAA8-4BE4-B5EB72F3ACD3}"/>
              </a:ext>
            </a:extLst>
          </p:cNvPr>
          <p:cNvSpPr>
            <a:spLocks noGrp="1"/>
          </p:cNvSpPr>
          <p:nvPr>
            <p:ph type="title"/>
          </p:nvPr>
        </p:nvSpPr>
        <p:spPr/>
        <p:txBody>
          <a:bodyPr/>
          <a:lstStyle/>
          <a:p>
            <a:r>
              <a:rPr lang="en-US"/>
              <a:t>Serial Input/Output Ports</a:t>
            </a:r>
          </a:p>
        </p:txBody>
      </p:sp>
      <p:sp>
        <p:nvSpPr>
          <p:cNvPr id="3" name="Content Placeholder 2">
            <a:extLst>
              <a:ext uri="{FF2B5EF4-FFF2-40B4-BE49-F238E27FC236}">
                <a16:creationId xmlns:a16="http://schemas.microsoft.com/office/drawing/2014/main" id="{0261B809-B612-722D-EF83-CE84B1D63673}"/>
              </a:ext>
            </a:extLst>
          </p:cNvPr>
          <p:cNvSpPr>
            <a:spLocks noGrp="1"/>
          </p:cNvSpPr>
          <p:nvPr>
            <p:ph idx="1"/>
          </p:nvPr>
        </p:nvSpPr>
        <p:spPr/>
        <p:txBody>
          <a:bodyPr/>
          <a:lstStyle/>
          <a:p>
            <a:r>
              <a:rPr lang="vi-VN"/>
              <a:t>Cổng đầu vào/đầu ra nối tiếp sử dụng một dây dữ liệu duy nhất để truyền dữ liệu. </a:t>
            </a:r>
            <a:endParaRPr lang="en-US"/>
          </a:p>
          <a:p>
            <a:r>
              <a:rPr lang="en-US"/>
              <a:t>C</a:t>
            </a:r>
            <a:r>
              <a:rPr lang="vi-VN"/>
              <a:t>ổng nối tiếp chậm hơn nhiều so với cổng đầu vào/đầu ra song song. Tuy nhiên, cổng nối tiếp có thể có băng thông cao hơn và có thể được sử dụng ở khoảng cách xa hơn. </a:t>
            </a:r>
            <a:endParaRPr lang="en-US"/>
          </a:p>
          <a:p>
            <a:r>
              <a:rPr lang="vi-VN"/>
              <a:t>Thiết bị ngoại vi Bộ thu/phát không đồng bộ đa năng (UART) là cổng đầu vào/đầu ra nối tiếp thường được sử dụng trong các hệ thống nhúng. </a:t>
            </a:r>
            <a:endParaRPr lang="en-US"/>
          </a:p>
          <a:p>
            <a:r>
              <a:rPr lang="vi-VN"/>
              <a:t>Nó sử dụng một dây để nhận dữ liệu (Rx) và một dây để truyền dữ liệu (Tx)</a:t>
            </a:r>
            <a:endParaRPr lang="en-US"/>
          </a:p>
        </p:txBody>
      </p:sp>
      <p:sp>
        <p:nvSpPr>
          <p:cNvPr id="4" name="Date Placeholder 3">
            <a:extLst>
              <a:ext uri="{FF2B5EF4-FFF2-40B4-BE49-F238E27FC236}">
                <a16:creationId xmlns:a16="http://schemas.microsoft.com/office/drawing/2014/main" id="{06BB5D4F-B77F-0FD4-5F03-6A4623667536}"/>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91E2CE15-E20A-18A0-E485-AF283263BFDD}"/>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8C9D9C95-1E82-0837-B76E-04C1CA880366}"/>
              </a:ext>
            </a:extLst>
          </p:cNvPr>
          <p:cNvSpPr>
            <a:spLocks noGrp="1"/>
          </p:cNvSpPr>
          <p:nvPr>
            <p:ph type="sldNum" sz="quarter" idx="12"/>
          </p:nvPr>
        </p:nvSpPr>
        <p:spPr/>
        <p:txBody>
          <a:bodyPr/>
          <a:lstStyle/>
          <a:p>
            <a:fld id="{0FF54DE5-C571-48E8-A5BC-B369434E2F44}" type="slidenum">
              <a:rPr lang="en-US" smtClean="0"/>
              <a:t>20</a:t>
            </a:fld>
            <a:endParaRPr lang="en-US"/>
          </a:p>
        </p:txBody>
      </p:sp>
    </p:spTree>
    <p:extLst>
      <p:ext uri="{BB962C8B-B14F-4D97-AF65-F5344CB8AC3E}">
        <p14:creationId xmlns:p14="http://schemas.microsoft.com/office/powerpoint/2010/main" val="343881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834B-2497-7617-F03F-64A817180AC4}"/>
              </a:ext>
            </a:extLst>
          </p:cNvPr>
          <p:cNvSpPr>
            <a:spLocks noGrp="1"/>
          </p:cNvSpPr>
          <p:nvPr>
            <p:ph type="title"/>
          </p:nvPr>
        </p:nvSpPr>
        <p:spPr/>
        <p:txBody>
          <a:bodyPr/>
          <a:lstStyle/>
          <a:p>
            <a:r>
              <a:rPr lang="en-US"/>
              <a:t>Timers/Counters</a:t>
            </a:r>
          </a:p>
        </p:txBody>
      </p:sp>
      <p:sp>
        <p:nvSpPr>
          <p:cNvPr id="3" name="Content Placeholder 2">
            <a:extLst>
              <a:ext uri="{FF2B5EF4-FFF2-40B4-BE49-F238E27FC236}">
                <a16:creationId xmlns:a16="http://schemas.microsoft.com/office/drawing/2014/main" id="{843D97C1-B9B6-CCEE-3450-4FF3A5B619BF}"/>
              </a:ext>
            </a:extLst>
          </p:cNvPr>
          <p:cNvSpPr>
            <a:spLocks noGrp="1"/>
          </p:cNvSpPr>
          <p:nvPr>
            <p:ph idx="1"/>
          </p:nvPr>
        </p:nvSpPr>
        <p:spPr/>
        <p:txBody>
          <a:bodyPr/>
          <a:lstStyle/>
          <a:p>
            <a:r>
              <a:rPr lang="en-US"/>
              <a:t>Bộ định thời và bộ đếm là những chức năng hữu ích của vi điều khiển. </a:t>
            </a:r>
          </a:p>
          <a:p>
            <a:r>
              <a:rPr lang="en-US"/>
              <a:t>Một bộ vi điều khiển có thể có nhiều bộ đếm thời gian và bộ đếm.</a:t>
            </a:r>
          </a:p>
          <a:p>
            <a:r>
              <a:rPr lang="en-US"/>
              <a:t>Bộ định thời và bộ đếm cung cấp tất cả các chức năng định giờ và đếm bên trong bộ vi điều khiển, bao gồm các chức năng đồng hồ, điều chế, tạo xung, đo tần số và tạo dao động.</a:t>
            </a:r>
          </a:p>
        </p:txBody>
      </p:sp>
      <p:sp>
        <p:nvSpPr>
          <p:cNvPr id="4" name="Date Placeholder 3">
            <a:extLst>
              <a:ext uri="{FF2B5EF4-FFF2-40B4-BE49-F238E27FC236}">
                <a16:creationId xmlns:a16="http://schemas.microsoft.com/office/drawing/2014/main" id="{CE670792-0CBD-F26F-46AB-1BB31F856DB1}"/>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634AF299-C5D1-8A1E-6004-05A276FA53F7}"/>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086AC75C-3043-A7AC-9360-02ABF1478E2D}"/>
              </a:ext>
            </a:extLst>
          </p:cNvPr>
          <p:cNvSpPr>
            <a:spLocks noGrp="1"/>
          </p:cNvSpPr>
          <p:nvPr>
            <p:ph type="sldNum" sz="quarter" idx="12"/>
          </p:nvPr>
        </p:nvSpPr>
        <p:spPr/>
        <p:txBody>
          <a:bodyPr/>
          <a:lstStyle/>
          <a:p>
            <a:fld id="{0FF54DE5-C571-48E8-A5BC-B369434E2F44}" type="slidenum">
              <a:rPr lang="en-US" smtClean="0"/>
              <a:t>21</a:t>
            </a:fld>
            <a:endParaRPr lang="en-US"/>
          </a:p>
        </p:txBody>
      </p:sp>
    </p:spTree>
    <p:extLst>
      <p:ext uri="{BB962C8B-B14F-4D97-AF65-F5344CB8AC3E}">
        <p14:creationId xmlns:p14="http://schemas.microsoft.com/office/powerpoint/2010/main" val="175361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9F78-E29E-E912-6CAA-7AF6CFA39612}"/>
              </a:ext>
            </a:extLst>
          </p:cNvPr>
          <p:cNvSpPr>
            <a:spLocks noGrp="1"/>
          </p:cNvSpPr>
          <p:nvPr>
            <p:ph type="title"/>
          </p:nvPr>
        </p:nvSpPr>
        <p:spPr/>
        <p:txBody>
          <a:bodyPr/>
          <a:lstStyle/>
          <a:p>
            <a:r>
              <a:rPr lang="en-US"/>
              <a:t>Analog to Digital Converter (ADC)</a:t>
            </a:r>
          </a:p>
        </p:txBody>
      </p:sp>
      <p:sp>
        <p:nvSpPr>
          <p:cNvPr id="3" name="Content Placeholder 2">
            <a:extLst>
              <a:ext uri="{FF2B5EF4-FFF2-40B4-BE49-F238E27FC236}">
                <a16:creationId xmlns:a16="http://schemas.microsoft.com/office/drawing/2014/main" id="{0BF8B791-E67B-7848-09A1-FEE136190426}"/>
              </a:ext>
            </a:extLst>
          </p:cNvPr>
          <p:cNvSpPr>
            <a:spLocks noGrp="1"/>
          </p:cNvSpPr>
          <p:nvPr>
            <p:ph idx="1"/>
          </p:nvPr>
        </p:nvSpPr>
        <p:spPr/>
        <p:txBody>
          <a:bodyPr/>
          <a:lstStyle/>
          <a:p>
            <a:r>
              <a:rPr lang="vi-VN"/>
              <a:t>ADC chuyển đổi tín hiệu analog thành tín hiệu số. Nó chủ yếu được sử dụng để đọc đầu ra điện áp của cảm biến. </a:t>
            </a:r>
            <a:endParaRPr lang="en-US"/>
          </a:p>
          <a:p>
            <a:r>
              <a:rPr lang="vi-VN"/>
              <a:t>ADC có thể là 8 bit, 10 bit, 12 bit, 16 bit, 24 bit và thậm chí 32 bit. </a:t>
            </a:r>
            <a:endParaRPr lang="en-US"/>
          </a:p>
          <a:p>
            <a:r>
              <a:rPr lang="vi-VN"/>
              <a:t>Số bit càng cao nghĩa là độ phân giải chuyển đổi càng cao. </a:t>
            </a:r>
            <a:endParaRPr lang="en-US"/>
          </a:p>
          <a:p>
            <a:r>
              <a:rPr lang="vi-VN"/>
              <a:t>Băng thông của ADC (tức là dải tần số mà nó có thể đo được) được xác định bởi tốc độ lấy mẫu hoặc tần số lấy mẫu của nó. </a:t>
            </a:r>
            <a:endParaRPr lang="en-US"/>
          </a:p>
          <a:p>
            <a:r>
              <a:rPr lang="vi-VN"/>
              <a:t>Theo định lý lấy mẫu Nyquist–Shannon, tần số cao nhất mà ADC có thể đo được nhỏ hơn một nửa tốc độ lấy mẫu của nó. Tốc độ lấy mẫu ADC điển hình của bo mạch mbed là khoảng vài trăm kilohertz.</a:t>
            </a:r>
            <a:endParaRPr lang="en-US"/>
          </a:p>
        </p:txBody>
      </p:sp>
      <p:sp>
        <p:nvSpPr>
          <p:cNvPr id="4" name="Date Placeholder 3">
            <a:extLst>
              <a:ext uri="{FF2B5EF4-FFF2-40B4-BE49-F238E27FC236}">
                <a16:creationId xmlns:a16="http://schemas.microsoft.com/office/drawing/2014/main" id="{94B7F9A1-2D34-5A6F-E61E-4664581CF659}"/>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F9D2CA15-AC48-B0F7-B65E-950AC1732EE4}"/>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6E1D8647-FC90-CB8C-A7DA-E020775C4FE4}"/>
              </a:ext>
            </a:extLst>
          </p:cNvPr>
          <p:cNvSpPr>
            <a:spLocks noGrp="1"/>
          </p:cNvSpPr>
          <p:nvPr>
            <p:ph type="sldNum" sz="quarter" idx="12"/>
          </p:nvPr>
        </p:nvSpPr>
        <p:spPr/>
        <p:txBody>
          <a:bodyPr/>
          <a:lstStyle/>
          <a:p>
            <a:fld id="{0FF54DE5-C571-48E8-A5BC-B369434E2F44}" type="slidenum">
              <a:rPr lang="en-US" smtClean="0"/>
              <a:t>22</a:t>
            </a:fld>
            <a:endParaRPr lang="en-US"/>
          </a:p>
        </p:txBody>
      </p:sp>
    </p:spTree>
    <p:extLst>
      <p:ext uri="{BB962C8B-B14F-4D97-AF65-F5344CB8AC3E}">
        <p14:creationId xmlns:p14="http://schemas.microsoft.com/office/powerpoint/2010/main" val="420674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0F65-C4B0-5DD9-6552-4E2C359F1ADC}"/>
              </a:ext>
            </a:extLst>
          </p:cNvPr>
          <p:cNvSpPr>
            <a:spLocks noGrp="1"/>
          </p:cNvSpPr>
          <p:nvPr>
            <p:ph type="title"/>
          </p:nvPr>
        </p:nvSpPr>
        <p:spPr/>
        <p:txBody>
          <a:bodyPr/>
          <a:lstStyle/>
          <a:p>
            <a:r>
              <a:rPr lang="en-US"/>
              <a:t>Digital to Analog Converter (DAC)</a:t>
            </a:r>
          </a:p>
        </p:txBody>
      </p:sp>
      <p:sp>
        <p:nvSpPr>
          <p:cNvPr id="3" name="Content Placeholder 2">
            <a:extLst>
              <a:ext uri="{FF2B5EF4-FFF2-40B4-BE49-F238E27FC236}">
                <a16:creationId xmlns:a16="http://schemas.microsoft.com/office/drawing/2014/main" id="{B5C58859-3368-CA92-AD1A-1371292C50EA}"/>
              </a:ext>
            </a:extLst>
          </p:cNvPr>
          <p:cNvSpPr>
            <a:spLocks noGrp="1"/>
          </p:cNvSpPr>
          <p:nvPr>
            <p:ph idx="1"/>
          </p:nvPr>
        </p:nvSpPr>
        <p:spPr/>
        <p:txBody>
          <a:bodyPr/>
          <a:lstStyle/>
          <a:p>
            <a:r>
              <a:rPr lang="vi-VN"/>
              <a:t>DAC trái ngược với ADC. DAC chuyển đổi tín hiệu số thành tín hiệu tương tự. Nó thường được sử dụng để điều khiển các thiết bị analog như loa âm thanh, động cơ DC và các ổ đĩa khác nhau.</a:t>
            </a:r>
            <a:endParaRPr lang="en-US"/>
          </a:p>
        </p:txBody>
      </p:sp>
      <p:sp>
        <p:nvSpPr>
          <p:cNvPr id="4" name="Date Placeholder 3">
            <a:extLst>
              <a:ext uri="{FF2B5EF4-FFF2-40B4-BE49-F238E27FC236}">
                <a16:creationId xmlns:a16="http://schemas.microsoft.com/office/drawing/2014/main" id="{702B6364-8A18-0490-2B03-7AB975147B64}"/>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D46A448B-034D-959E-0462-A56FFC9F67C9}"/>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8DFD780F-E588-176A-914D-DBE41AB5E9DB}"/>
              </a:ext>
            </a:extLst>
          </p:cNvPr>
          <p:cNvSpPr>
            <a:spLocks noGrp="1"/>
          </p:cNvSpPr>
          <p:nvPr>
            <p:ph type="sldNum" sz="quarter" idx="12"/>
          </p:nvPr>
        </p:nvSpPr>
        <p:spPr/>
        <p:txBody>
          <a:bodyPr/>
          <a:lstStyle/>
          <a:p>
            <a:fld id="{0FF54DE5-C571-48E8-A5BC-B369434E2F44}" type="slidenum">
              <a:rPr lang="en-US" smtClean="0"/>
              <a:t>23</a:t>
            </a:fld>
            <a:endParaRPr lang="en-US"/>
          </a:p>
        </p:txBody>
      </p:sp>
    </p:spTree>
    <p:extLst>
      <p:ext uri="{BB962C8B-B14F-4D97-AF65-F5344CB8AC3E}">
        <p14:creationId xmlns:p14="http://schemas.microsoft.com/office/powerpoint/2010/main" val="410624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081F-D981-7658-15ED-8D16949C27E1}"/>
              </a:ext>
            </a:extLst>
          </p:cNvPr>
          <p:cNvSpPr>
            <a:spLocks noGrp="1"/>
          </p:cNvSpPr>
          <p:nvPr>
            <p:ph type="title"/>
          </p:nvPr>
        </p:nvSpPr>
        <p:spPr/>
        <p:txBody>
          <a:bodyPr/>
          <a:lstStyle/>
          <a:p>
            <a:r>
              <a:rPr lang="en-US"/>
              <a:t>Interrupt Control</a:t>
            </a:r>
          </a:p>
        </p:txBody>
      </p:sp>
      <p:sp>
        <p:nvSpPr>
          <p:cNvPr id="3" name="Content Placeholder 2">
            <a:extLst>
              <a:ext uri="{FF2B5EF4-FFF2-40B4-BE49-F238E27FC236}">
                <a16:creationId xmlns:a16="http://schemas.microsoft.com/office/drawing/2014/main" id="{E0FC65CB-9814-515C-05CD-63E7D74A5EFD}"/>
              </a:ext>
            </a:extLst>
          </p:cNvPr>
          <p:cNvSpPr>
            <a:spLocks noGrp="1"/>
          </p:cNvSpPr>
          <p:nvPr>
            <p:ph idx="1"/>
          </p:nvPr>
        </p:nvSpPr>
        <p:spPr/>
        <p:txBody>
          <a:bodyPr>
            <a:normAutofit/>
          </a:bodyPr>
          <a:lstStyle/>
          <a:p>
            <a:r>
              <a:rPr lang="vi-VN" sz="2000"/>
              <a:t>Ngắt là một trong những tính năng quan trọng và mạnh mẽ nhất trong các ứng dụng vi điều khiển.</a:t>
            </a:r>
            <a:endParaRPr lang="en-US" sz="2000"/>
          </a:p>
          <a:p>
            <a:r>
              <a:rPr lang="vi-VN" sz="2000"/>
              <a:t>Điều khiển ngắt được sử dụng để làm gián đoạn một chương trình đang làm việc. có thể là ngắt phần cứng (bên ngoài, được kích hoạt bằng cách sử dụng chân ngắt) hoặc ngắt phần mềm (bên trong, bằng cách sử dụng lệnh ngắt trong khi lập trình)</a:t>
            </a:r>
            <a:endParaRPr lang="en-US" sz="2000"/>
          </a:p>
        </p:txBody>
      </p:sp>
      <p:sp>
        <p:nvSpPr>
          <p:cNvPr id="4" name="Date Placeholder 3">
            <a:extLst>
              <a:ext uri="{FF2B5EF4-FFF2-40B4-BE49-F238E27FC236}">
                <a16:creationId xmlns:a16="http://schemas.microsoft.com/office/drawing/2014/main" id="{BF20E0A3-DCBB-D6BB-F788-543DE33FD391}"/>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0C4F6B9C-AED7-1755-A93E-411EBD03A95A}"/>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C6D6839D-A2AC-7CF5-5C4F-DDE013CA4426}"/>
              </a:ext>
            </a:extLst>
          </p:cNvPr>
          <p:cNvSpPr>
            <a:spLocks noGrp="1"/>
          </p:cNvSpPr>
          <p:nvPr>
            <p:ph type="sldNum" sz="quarter" idx="12"/>
          </p:nvPr>
        </p:nvSpPr>
        <p:spPr/>
        <p:txBody>
          <a:bodyPr/>
          <a:lstStyle/>
          <a:p>
            <a:fld id="{0FF54DE5-C571-48E8-A5BC-B369434E2F44}" type="slidenum">
              <a:rPr lang="en-US" smtClean="0"/>
              <a:t>24</a:t>
            </a:fld>
            <a:endParaRPr lang="en-US"/>
          </a:p>
        </p:txBody>
      </p:sp>
    </p:spTree>
    <p:extLst>
      <p:ext uri="{BB962C8B-B14F-4D97-AF65-F5344CB8AC3E}">
        <p14:creationId xmlns:p14="http://schemas.microsoft.com/office/powerpoint/2010/main" val="397615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79C0-29EA-480D-D226-A13C310B324D}"/>
              </a:ext>
            </a:extLst>
          </p:cNvPr>
          <p:cNvSpPr>
            <a:spLocks noGrp="1"/>
          </p:cNvSpPr>
          <p:nvPr>
            <p:ph type="title"/>
          </p:nvPr>
        </p:nvSpPr>
        <p:spPr/>
        <p:txBody>
          <a:bodyPr/>
          <a:lstStyle/>
          <a:p>
            <a:r>
              <a:rPr lang="en-US"/>
              <a:t>Reset</a:t>
            </a:r>
          </a:p>
        </p:txBody>
      </p:sp>
      <p:sp>
        <p:nvSpPr>
          <p:cNvPr id="3" name="Content Placeholder 2">
            <a:extLst>
              <a:ext uri="{FF2B5EF4-FFF2-40B4-BE49-F238E27FC236}">
                <a16:creationId xmlns:a16="http://schemas.microsoft.com/office/drawing/2014/main" id="{C607FAA3-6BFF-C169-DFB7-62C4734DFE6F}"/>
              </a:ext>
            </a:extLst>
          </p:cNvPr>
          <p:cNvSpPr>
            <a:spLocks noGrp="1"/>
          </p:cNvSpPr>
          <p:nvPr>
            <p:ph idx="1"/>
          </p:nvPr>
        </p:nvSpPr>
        <p:spPr/>
        <p:txBody>
          <a:bodyPr>
            <a:normAutofit/>
          </a:bodyPr>
          <a:lstStyle/>
          <a:p>
            <a:r>
              <a:rPr lang="en-US" sz="2000"/>
              <a:t>Đặt lại là một chức năng quan trọng tồn tại trong tất cả các bộ vi điều khiển.</a:t>
            </a:r>
          </a:p>
          <a:p>
            <a:r>
              <a:rPr lang="en-US" sz="2000"/>
              <a:t> Đặt lại có thể đảm bảo bộ vi điều khiển quay trở lại trạng thái ban đầu. Điều này rất quan trọng, đặc biệt là khi có sự cố xảy ra.</a:t>
            </a:r>
          </a:p>
        </p:txBody>
      </p:sp>
      <p:sp>
        <p:nvSpPr>
          <p:cNvPr id="4" name="Date Placeholder 3">
            <a:extLst>
              <a:ext uri="{FF2B5EF4-FFF2-40B4-BE49-F238E27FC236}">
                <a16:creationId xmlns:a16="http://schemas.microsoft.com/office/drawing/2014/main" id="{44BC40E9-ABC9-989E-72E8-37AE2ADC55EF}"/>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126B8475-FE8B-3DF0-8F84-A4A6FD3932EB}"/>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DB6D6257-32F6-8166-AA2A-AADCE22C21C7}"/>
              </a:ext>
            </a:extLst>
          </p:cNvPr>
          <p:cNvSpPr>
            <a:spLocks noGrp="1"/>
          </p:cNvSpPr>
          <p:nvPr>
            <p:ph type="sldNum" sz="quarter" idx="12"/>
          </p:nvPr>
        </p:nvSpPr>
        <p:spPr/>
        <p:txBody>
          <a:bodyPr/>
          <a:lstStyle/>
          <a:p>
            <a:fld id="{0FF54DE5-C571-48E8-A5BC-B369434E2F44}" type="slidenum">
              <a:rPr lang="en-US" smtClean="0"/>
              <a:t>25</a:t>
            </a:fld>
            <a:endParaRPr lang="en-US"/>
          </a:p>
        </p:txBody>
      </p:sp>
    </p:spTree>
    <p:extLst>
      <p:ext uri="{BB962C8B-B14F-4D97-AF65-F5344CB8AC3E}">
        <p14:creationId xmlns:p14="http://schemas.microsoft.com/office/powerpoint/2010/main" val="248144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3B1C-CF86-DE74-B29C-80F2EB48B79A}"/>
              </a:ext>
            </a:extLst>
          </p:cNvPr>
          <p:cNvSpPr>
            <a:spLocks noGrp="1"/>
          </p:cNvSpPr>
          <p:nvPr>
            <p:ph type="title"/>
          </p:nvPr>
        </p:nvSpPr>
        <p:spPr/>
        <p:txBody>
          <a:bodyPr/>
          <a:lstStyle/>
          <a:p>
            <a:r>
              <a:rPr lang="en-US"/>
              <a:t>Watchdog</a:t>
            </a:r>
          </a:p>
        </p:txBody>
      </p:sp>
      <p:sp>
        <p:nvSpPr>
          <p:cNvPr id="3" name="Content Placeholder 2">
            <a:extLst>
              <a:ext uri="{FF2B5EF4-FFF2-40B4-BE49-F238E27FC236}">
                <a16:creationId xmlns:a16="http://schemas.microsoft.com/office/drawing/2014/main" id="{16B46E13-F6C5-7E96-E1C2-EAA39BA48478}"/>
              </a:ext>
            </a:extLst>
          </p:cNvPr>
          <p:cNvSpPr>
            <a:spLocks noGrp="1"/>
          </p:cNvSpPr>
          <p:nvPr>
            <p:ph idx="1"/>
          </p:nvPr>
        </p:nvSpPr>
        <p:spPr/>
        <p:txBody>
          <a:bodyPr/>
          <a:lstStyle/>
          <a:p>
            <a:r>
              <a:rPr lang="vi-VN"/>
              <a:t>Cơ quan giám sát hoặc bộ đếm thời gian cơ quan giám sát là một phần cứng điện tử thường được sử dụng trong các hệ thống nhúng để tự động phát hiện các trục trặc về phần mềm và thiết lập lại bộ xử lý. </a:t>
            </a:r>
            <a:endParaRPr lang="en-US"/>
          </a:p>
          <a:p>
            <a:r>
              <a:rPr lang="vi-VN"/>
              <a:t>Về cơ bản, bộ đếm thời gian theo dõi sẽ đếm ngược từ một giá trị ban đầu nào đó về 0. Phần mềm nhúng chọn giá trị ban đầu của bộ đếm và khởi động lại nó theo định kỳ.</a:t>
            </a:r>
            <a:endParaRPr lang="en-US"/>
          </a:p>
          <a:p>
            <a:r>
              <a:rPr lang="vi-VN"/>
              <a:t> Nếu bộ đếm đạt tới 0 trước khi phần mềm khởi động lại, phần mềm được coi là bị trục trặc và bộ xử lý sẽ được đặt lại.</a:t>
            </a:r>
            <a:endParaRPr lang="en-US"/>
          </a:p>
        </p:txBody>
      </p:sp>
      <p:sp>
        <p:nvSpPr>
          <p:cNvPr id="4" name="Date Placeholder 3">
            <a:extLst>
              <a:ext uri="{FF2B5EF4-FFF2-40B4-BE49-F238E27FC236}">
                <a16:creationId xmlns:a16="http://schemas.microsoft.com/office/drawing/2014/main" id="{9AF1850A-0DA2-0DBD-10CA-64E3545E1F4C}"/>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E38C8844-1B8F-A231-46AF-8515EB37E5CD}"/>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B84ADBC4-C02F-A83B-A4B1-F76888BF96DE}"/>
              </a:ext>
            </a:extLst>
          </p:cNvPr>
          <p:cNvSpPr>
            <a:spLocks noGrp="1"/>
          </p:cNvSpPr>
          <p:nvPr>
            <p:ph type="sldNum" sz="quarter" idx="12"/>
          </p:nvPr>
        </p:nvSpPr>
        <p:spPr/>
        <p:txBody>
          <a:bodyPr/>
          <a:lstStyle/>
          <a:p>
            <a:fld id="{0FF54DE5-C571-48E8-A5BC-B369434E2F44}" type="slidenum">
              <a:rPr lang="en-US" smtClean="0"/>
              <a:t>26</a:t>
            </a:fld>
            <a:endParaRPr lang="en-US"/>
          </a:p>
        </p:txBody>
      </p:sp>
    </p:spTree>
    <p:extLst>
      <p:ext uri="{BB962C8B-B14F-4D97-AF65-F5344CB8AC3E}">
        <p14:creationId xmlns:p14="http://schemas.microsoft.com/office/powerpoint/2010/main" val="186073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6AECD-469B-8831-8D1B-DF4DB69616B4}"/>
              </a:ext>
            </a:extLst>
          </p:cNvPr>
          <p:cNvSpPr>
            <a:spLocks noGrp="1"/>
          </p:cNvSpPr>
          <p:nvPr>
            <p:ph type="ctrTitle"/>
          </p:nvPr>
        </p:nvSpPr>
        <p:spPr/>
        <p:txBody>
          <a:bodyPr/>
          <a:lstStyle/>
          <a:p>
            <a:r>
              <a:rPr lang="en-US"/>
              <a:t>Giới thiệu về bộ xử lý ARM và kiến trúc của nó</a:t>
            </a:r>
          </a:p>
        </p:txBody>
      </p:sp>
      <p:sp>
        <p:nvSpPr>
          <p:cNvPr id="5" name="Subtitle 4">
            <a:extLst>
              <a:ext uri="{FF2B5EF4-FFF2-40B4-BE49-F238E27FC236}">
                <a16:creationId xmlns:a16="http://schemas.microsoft.com/office/drawing/2014/main" id="{F2C2A360-9DA8-BCD5-43D1-ACDFEC85E7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81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719D-A4D8-2C68-4DF2-9B885D22F696}"/>
              </a:ext>
            </a:extLst>
          </p:cNvPr>
          <p:cNvSpPr>
            <a:spLocks noGrp="1"/>
          </p:cNvSpPr>
          <p:nvPr>
            <p:ph type="title"/>
          </p:nvPr>
        </p:nvSpPr>
        <p:spPr/>
        <p:txBody>
          <a:bodyPr/>
          <a:lstStyle/>
          <a:p>
            <a:r>
              <a:rPr lang="en-US"/>
              <a:t>Cấu trúc ARM</a:t>
            </a:r>
          </a:p>
        </p:txBody>
      </p:sp>
      <p:graphicFrame>
        <p:nvGraphicFramePr>
          <p:cNvPr id="4" name="Table 4">
            <a:extLst>
              <a:ext uri="{FF2B5EF4-FFF2-40B4-BE49-F238E27FC236}">
                <a16:creationId xmlns:a16="http://schemas.microsoft.com/office/drawing/2014/main" id="{F2C0DE2A-AFE6-F6E4-254E-667DCCA1EE97}"/>
              </a:ext>
            </a:extLst>
          </p:cNvPr>
          <p:cNvGraphicFramePr>
            <a:graphicFrameLocks noGrp="1"/>
          </p:cNvGraphicFramePr>
          <p:nvPr>
            <p:ph idx="1"/>
            <p:extLst>
              <p:ext uri="{D42A27DB-BD31-4B8C-83A1-F6EECF244321}">
                <p14:modId xmlns:p14="http://schemas.microsoft.com/office/powerpoint/2010/main" val="754582063"/>
              </p:ext>
            </p:extLst>
          </p:nvPr>
        </p:nvGraphicFramePr>
        <p:xfrm>
          <a:off x="1104900" y="1428750"/>
          <a:ext cx="9982200" cy="2108200"/>
        </p:xfrm>
        <a:graphic>
          <a:graphicData uri="http://schemas.openxmlformats.org/drawingml/2006/table">
            <a:tbl>
              <a:tblPr firstRow="1" bandRow="1">
                <a:tableStyleId>{93296810-A885-4BE3-A3E7-6D5BEEA58F35}</a:tableStyleId>
              </a:tblPr>
              <a:tblGrid>
                <a:gridCol w="3327400">
                  <a:extLst>
                    <a:ext uri="{9D8B030D-6E8A-4147-A177-3AD203B41FA5}">
                      <a16:colId xmlns:a16="http://schemas.microsoft.com/office/drawing/2014/main" val="1986265551"/>
                    </a:ext>
                  </a:extLst>
                </a:gridCol>
                <a:gridCol w="3327400">
                  <a:extLst>
                    <a:ext uri="{9D8B030D-6E8A-4147-A177-3AD203B41FA5}">
                      <a16:colId xmlns:a16="http://schemas.microsoft.com/office/drawing/2014/main" val="3814616078"/>
                    </a:ext>
                  </a:extLst>
                </a:gridCol>
                <a:gridCol w="3327400">
                  <a:extLst>
                    <a:ext uri="{9D8B030D-6E8A-4147-A177-3AD203B41FA5}">
                      <a16:colId xmlns:a16="http://schemas.microsoft.com/office/drawing/2014/main" val="2363996918"/>
                    </a:ext>
                  </a:extLst>
                </a:gridCol>
              </a:tblGrid>
              <a:tr h="370840">
                <a:tc>
                  <a:txBody>
                    <a:bodyPr/>
                    <a:lstStyle/>
                    <a:p>
                      <a:r>
                        <a:rPr lang="en-US" sz="1800" b="0" i="0" kern="1200">
                          <a:solidFill>
                            <a:schemeClr val="lt1"/>
                          </a:solidFill>
                          <a:effectLst/>
                          <a:latin typeface="+mn-lt"/>
                          <a:ea typeface="+mn-ea"/>
                          <a:cs typeface="+mn-cs"/>
                        </a:rPr>
                        <a:t>Application</a:t>
                      </a:r>
                      <a:r>
                        <a:rPr lang="en-US"/>
                        <a:t> </a:t>
                      </a:r>
                    </a:p>
                  </a:txBody>
                  <a:tcPr/>
                </a:tc>
                <a:tc>
                  <a:txBody>
                    <a:bodyPr/>
                    <a:lstStyle/>
                    <a:p>
                      <a:r>
                        <a:rPr lang="en-US" sz="1800" b="0" i="0" kern="1200">
                          <a:solidFill>
                            <a:schemeClr val="lt1"/>
                          </a:solidFill>
                          <a:effectLst/>
                          <a:latin typeface="+mn-lt"/>
                          <a:ea typeface="+mn-ea"/>
                          <a:cs typeface="+mn-cs"/>
                        </a:rPr>
                        <a:t>Real‐time</a:t>
                      </a:r>
                      <a:r>
                        <a:rPr lang="en-US"/>
                        <a:t> </a:t>
                      </a:r>
                    </a:p>
                  </a:txBody>
                  <a:tcPr/>
                </a:tc>
                <a:tc>
                  <a:txBody>
                    <a:bodyPr/>
                    <a:lstStyle/>
                    <a:p>
                      <a:r>
                        <a:rPr lang="en-US" sz="1800" b="0" i="0" kern="1200">
                          <a:solidFill>
                            <a:schemeClr val="lt1"/>
                          </a:solidFill>
                          <a:effectLst/>
                          <a:latin typeface="+mn-lt"/>
                          <a:ea typeface="+mn-ea"/>
                          <a:cs typeface="+mn-cs"/>
                        </a:rPr>
                        <a:t>Microcontroller</a:t>
                      </a:r>
                      <a:r>
                        <a:rPr lang="en-US"/>
                        <a:t> </a:t>
                      </a:r>
                    </a:p>
                  </a:txBody>
                  <a:tcPr/>
                </a:tc>
                <a:extLst>
                  <a:ext uri="{0D108BD9-81ED-4DB2-BD59-A6C34878D82A}">
                    <a16:rowId xmlns:a16="http://schemas.microsoft.com/office/drawing/2014/main" val="3167986249"/>
                  </a:ext>
                </a:extLst>
              </a:tr>
              <a:tr h="370840">
                <a:tc>
                  <a:txBody>
                    <a:bodyPr/>
                    <a:lstStyle/>
                    <a:p>
                      <a:r>
                        <a:rPr lang="en-US" sz="1800" b="0" i="0" kern="1200">
                          <a:solidFill>
                            <a:schemeClr val="dk1"/>
                          </a:solidFill>
                          <a:effectLst/>
                          <a:latin typeface="+mn-lt"/>
                          <a:ea typeface="+mn-ea"/>
                          <a:cs typeface="+mn-cs"/>
                        </a:rPr>
                        <a:t>32‐bit and 64‐bit</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A32, T32, and A64</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instruction sets</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Virtual memory system</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Supporting rich operating</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systems</a:t>
                      </a:r>
                      <a:r>
                        <a:rPr lang="en-US"/>
                        <a:t> </a:t>
                      </a:r>
                    </a:p>
                  </a:txBody>
                  <a:tcPr/>
                </a:tc>
                <a:tc>
                  <a:txBody>
                    <a:bodyPr/>
                    <a:lstStyle/>
                    <a:p>
                      <a:r>
                        <a:rPr lang="en-US" sz="1800" b="0" i="0" kern="1200">
                          <a:solidFill>
                            <a:schemeClr val="dk1"/>
                          </a:solidFill>
                          <a:effectLst/>
                          <a:latin typeface="+mn-lt"/>
                          <a:ea typeface="+mn-ea"/>
                          <a:cs typeface="+mn-cs"/>
                        </a:rPr>
                        <a:t>32‐bit</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A32 and T32 instruction sets</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Protected memory system (optional virtual memory)</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Optimized for real‐time systems</a:t>
                      </a:r>
                      <a:r>
                        <a:rPr lang="en-US"/>
                        <a:t> </a:t>
                      </a:r>
                    </a:p>
                  </a:txBody>
                  <a:tcPr/>
                </a:tc>
                <a:tc>
                  <a:txBody>
                    <a:bodyPr/>
                    <a:lstStyle/>
                    <a:p>
                      <a:r>
                        <a:rPr lang="en-US" sz="1800" b="0" i="0" kern="1200">
                          <a:solidFill>
                            <a:schemeClr val="dk1"/>
                          </a:solidFill>
                          <a:effectLst/>
                          <a:latin typeface="+mn-lt"/>
                          <a:ea typeface="+mn-ea"/>
                          <a:cs typeface="+mn-cs"/>
                        </a:rPr>
                        <a:t>32‐bit</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T32 / Thumb® instruction set only Protected memory system</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Optimized for microcontroller</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applications</a:t>
                      </a:r>
                      <a:r>
                        <a:rPr lang="en-US"/>
                        <a:t> </a:t>
                      </a:r>
                    </a:p>
                  </a:txBody>
                  <a:tcPr/>
                </a:tc>
                <a:extLst>
                  <a:ext uri="{0D108BD9-81ED-4DB2-BD59-A6C34878D82A}">
                    <a16:rowId xmlns:a16="http://schemas.microsoft.com/office/drawing/2014/main" val="1869995745"/>
                  </a:ext>
                </a:extLst>
              </a:tr>
            </a:tbl>
          </a:graphicData>
        </a:graphic>
      </p:graphicFrame>
      <p:sp>
        <p:nvSpPr>
          <p:cNvPr id="5" name="Date Placeholder 4">
            <a:extLst>
              <a:ext uri="{FF2B5EF4-FFF2-40B4-BE49-F238E27FC236}">
                <a16:creationId xmlns:a16="http://schemas.microsoft.com/office/drawing/2014/main" id="{C47D4634-F137-91DD-990B-1545F7C7A6CA}"/>
              </a:ext>
            </a:extLst>
          </p:cNvPr>
          <p:cNvSpPr>
            <a:spLocks noGrp="1"/>
          </p:cNvSpPr>
          <p:nvPr>
            <p:ph type="dt" sz="half" idx="10"/>
          </p:nvPr>
        </p:nvSpPr>
        <p:spPr/>
        <p:txBody>
          <a:bodyPr/>
          <a:lstStyle/>
          <a:p>
            <a:r>
              <a:rPr lang="en-US"/>
              <a:t>10/15/2023</a:t>
            </a:r>
          </a:p>
        </p:txBody>
      </p:sp>
      <p:sp>
        <p:nvSpPr>
          <p:cNvPr id="6" name="Footer Placeholder 5">
            <a:extLst>
              <a:ext uri="{FF2B5EF4-FFF2-40B4-BE49-F238E27FC236}">
                <a16:creationId xmlns:a16="http://schemas.microsoft.com/office/drawing/2014/main" id="{F8C5B924-2425-234A-FDAC-C5B7EEA8B882}"/>
              </a:ext>
            </a:extLst>
          </p:cNvPr>
          <p:cNvSpPr>
            <a:spLocks noGrp="1"/>
          </p:cNvSpPr>
          <p:nvPr>
            <p:ph type="ftr" sz="quarter" idx="11"/>
          </p:nvPr>
        </p:nvSpPr>
        <p:spPr/>
        <p:txBody>
          <a:bodyPr/>
          <a:lstStyle/>
          <a:p>
            <a:r>
              <a:rPr lang="en-US"/>
              <a:t>IOT</a:t>
            </a:r>
          </a:p>
        </p:txBody>
      </p:sp>
      <p:sp>
        <p:nvSpPr>
          <p:cNvPr id="7" name="Slide Number Placeholder 6">
            <a:extLst>
              <a:ext uri="{FF2B5EF4-FFF2-40B4-BE49-F238E27FC236}">
                <a16:creationId xmlns:a16="http://schemas.microsoft.com/office/drawing/2014/main" id="{99D7A164-8EB2-3AEC-52EF-AF01A8F0A799}"/>
              </a:ext>
            </a:extLst>
          </p:cNvPr>
          <p:cNvSpPr>
            <a:spLocks noGrp="1"/>
          </p:cNvSpPr>
          <p:nvPr>
            <p:ph type="sldNum" sz="quarter" idx="12"/>
          </p:nvPr>
        </p:nvSpPr>
        <p:spPr/>
        <p:txBody>
          <a:bodyPr/>
          <a:lstStyle/>
          <a:p>
            <a:fld id="{0FF54DE5-C571-48E8-A5BC-B369434E2F44}" type="slidenum">
              <a:rPr lang="en-US" smtClean="0"/>
              <a:t>28</a:t>
            </a:fld>
            <a:endParaRPr lang="en-US"/>
          </a:p>
        </p:txBody>
      </p:sp>
    </p:spTree>
    <p:extLst>
      <p:ext uri="{BB962C8B-B14F-4D97-AF65-F5344CB8AC3E}">
        <p14:creationId xmlns:p14="http://schemas.microsoft.com/office/powerpoint/2010/main" val="4876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719D-A4D8-2C68-4DF2-9B885D22F696}"/>
              </a:ext>
            </a:extLst>
          </p:cNvPr>
          <p:cNvSpPr>
            <a:spLocks noGrp="1"/>
          </p:cNvSpPr>
          <p:nvPr>
            <p:ph type="title"/>
          </p:nvPr>
        </p:nvSpPr>
        <p:spPr/>
        <p:txBody>
          <a:bodyPr/>
          <a:lstStyle/>
          <a:p>
            <a:r>
              <a:rPr lang="en-US"/>
              <a:t>Cấu trúc ARM</a:t>
            </a:r>
          </a:p>
        </p:txBody>
      </p:sp>
      <p:pic>
        <p:nvPicPr>
          <p:cNvPr id="7" name="Content Placeholder 6">
            <a:extLst>
              <a:ext uri="{FF2B5EF4-FFF2-40B4-BE49-F238E27FC236}">
                <a16:creationId xmlns:a16="http://schemas.microsoft.com/office/drawing/2014/main" id="{A15B039B-3715-310B-C0A1-28E49AD77101}"/>
              </a:ext>
            </a:extLst>
          </p:cNvPr>
          <p:cNvPicPr>
            <a:picLocks noGrp="1" noChangeAspect="1"/>
          </p:cNvPicPr>
          <p:nvPr>
            <p:ph idx="1"/>
          </p:nvPr>
        </p:nvPicPr>
        <p:blipFill>
          <a:blip r:embed="rId2"/>
          <a:stretch>
            <a:fillRect/>
          </a:stretch>
        </p:blipFill>
        <p:spPr>
          <a:xfrm>
            <a:off x="2743199" y="1279623"/>
            <a:ext cx="6172291" cy="4506497"/>
          </a:xfrm>
        </p:spPr>
      </p:pic>
      <p:sp>
        <p:nvSpPr>
          <p:cNvPr id="8" name="Date Placeholder 7">
            <a:extLst>
              <a:ext uri="{FF2B5EF4-FFF2-40B4-BE49-F238E27FC236}">
                <a16:creationId xmlns:a16="http://schemas.microsoft.com/office/drawing/2014/main" id="{F06B8750-C5F0-68F2-FA21-43D1C93A269F}"/>
              </a:ext>
            </a:extLst>
          </p:cNvPr>
          <p:cNvSpPr>
            <a:spLocks noGrp="1"/>
          </p:cNvSpPr>
          <p:nvPr>
            <p:ph type="dt" sz="half" idx="10"/>
          </p:nvPr>
        </p:nvSpPr>
        <p:spPr/>
        <p:txBody>
          <a:bodyPr/>
          <a:lstStyle/>
          <a:p>
            <a:r>
              <a:rPr lang="en-US"/>
              <a:t>10/15/2023</a:t>
            </a:r>
          </a:p>
        </p:txBody>
      </p:sp>
      <p:sp>
        <p:nvSpPr>
          <p:cNvPr id="9" name="Footer Placeholder 8">
            <a:extLst>
              <a:ext uri="{FF2B5EF4-FFF2-40B4-BE49-F238E27FC236}">
                <a16:creationId xmlns:a16="http://schemas.microsoft.com/office/drawing/2014/main" id="{2617506F-BECF-044B-6AB1-9E6BDED88A02}"/>
              </a:ext>
            </a:extLst>
          </p:cNvPr>
          <p:cNvSpPr>
            <a:spLocks noGrp="1"/>
          </p:cNvSpPr>
          <p:nvPr>
            <p:ph type="ftr" sz="quarter" idx="11"/>
          </p:nvPr>
        </p:nvSpPr>
        <p:spPr/>
        <p:txBody>
          <a:bodyPr/>
          <a:lstStyle/>
          <a:p>
            <a:r>
              <a:rPr lang="en-US"/>
              <a:t>IOT</a:t>
            </a:r>
          </a:p>
        </p:txBody>
      </p:sp>
      <p:sp>
        <p:nvSpPr>
          <p:cNvPr id="10" name="Slide Number Placeholder 9">
            <a:extLst>
              <a:ext uri="{FF2B5EF4-FFF2-40B4-BE49-F238E27FC236}">
                <a16:creationId xmlns:a16="http://schemas.microsoft.com/office/drawing/2014/main" id="{E6B82DEC-31C2-E036-0113-C68EFCDE6377}"/>
              </a:ext>
            </a:extLst>
          </p:cNvPr>
          <p:cNvSpPr>
            <a:spLocks noGrp="1"/>
          </p:cNvSpPr>
          <p:nvPr>
            <p:ph type="sldNum" sz="quarter" idx="12"/>
          </p:nvPr>
        </p:nvSpPr>
        <p:spPr/>
        <p:txBody>
          <a:bodyPr/>
          <a:lstStyle/>
          <a:p>
            <a:fld id="{0FF54DE5-C571-48E8-A5BC-B369434E2F44}" type="slidenum">
              <a:rPr lang="en-US" smtClean="0"/>
              <a:t>29</a:t>
            </a:fld>
            <a:endParaRPr lang="en-US"/>
          </a:p>
        </p:txBody>
      </p:sp>
      <p:sp>
        <p:nvSpPr>
          <p:cNvPr id="4" name="TextBox 3">
            <a:extLst>
              <a:ext uri="{FF2B5EF4-FFF2-40B4-BE49-F238E27FC236}">
                <a16:creationId xmlns:a16="http://schemas.microsoft.com/office/drawing/2014/main" id="{537B449A-BC75-90E1-43D1-F2F057AE14A9}"/>
              </a:ext>
            </a:extLst>
          </p:cNvPr>
          <p:cNvSpPr txBox="1"/>
          <p:nvPr/>
        </p:nvSpPr>
        <p:spPr>
          <a:xfrm>
            <a:off x="2019678" y="5897319"/>
            <a:ext cx="8568193" cy="646331"/>
          </a:xfrm>
          <a:prstGeom prst="rect">
            <a:avLst/>
          </a:prstGeom>
          <a:noFill/>
        </p:spPr>
        <p:txBody>
          <a:bodyPr wrap="square">
            <a:spAutoFit/>
          </a:bodyPr>
          <a:lstStyle/>
          <a:p>
            <a:r>
              <a:rPr lang="en-US" sz="1800" b="0" i="0">
                <a:solidFill>
                  <a:srgbClr val="000000"/>
                </a:solidFill>
                <a:effectLst/>
                <a:latin typeface="WarnockPro-Regular"/>
              </a:rPr>
              <a:t>https://www.arm.com/products/processors/instruction‐set‐architectures/index.php</a:t>
            </a:r>
            <a:r>
              <a:rPr lang="en-US"/>
              <a:t> </a:t>
            </a:r>
            <a:br>
              <a:rPr lang="en-US"/>
            </a:br>
            <a:endParaRPr lang="en-US"/>
          </a:p>
        </p:txBody>
      </p:sp>
    </p:spTree>
    <p:extLst>
      <p:ext uri="{BB962C8B-B14F-4D97-AF65-F5344CB8AC3E}">
        <p14:creationId xmlns:p14="http://schemas.microsoft.com/office/powerpoint/2010/main" val="417064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A691-1A28-EC62-CAAB-86C6CEA4ED1B}"/>
              </a:ext>
            </a:extLst>
          </p:cNvPr>
          <p:cNvSpPr>
            <a:spLocks noGrp="1"/>
          </p:cNvSpPr>
          <p:nvPr>
            <p:ph type="title"/>
          </p:nvPr>
        </p:nvSpPr>
        <p:spPr/>
        <p:txBody>
          <a:bodyPr/>
          <a:lstStyle/>
          <a:p>
            <a:r>
              <a:rPr lang="en-US"/>
              <a:t>Giới thiệu hệ thống nhúng</a:t>
            </a:r>
          </a:p>
        </p:txBody>
      </p:sp>
      <p:sp>
        <p:nvSpPr>
          <p:cNvPr id="3" name="Content Placeholder 2">
            <a:extLst>
              <a:ext uri="{FF2B5EF4-FFF2-40B4-BE49-F238E27FC236}">
                <a16:creationId xmlns:a16="http://schemas.microsoft.com/office/drawing/2014/main" id="{14F69D95-5AB3-1878-0735-D5F2D2342F11}"/>
              </a:ext>
            </a:extLst>
          </p:cNvPr>
          <p:cNvSpPr>
            <a:spLocks noGrp="1"/>
          </p:cNvSpPr>
          <p:nvPr>
            <p:ph idx="1"/>
          </p:nvPr>
        </p:nvSpPr>
        <p:spPr>
          <a:xfrm>
            <a:off x="1104900" y="1387736"/>
            <a:ext cx="9982200" cy="4784464"/>
          </a:xfrm>
        </p:spPr>
        <p:txBody>
          <a:bodyPr>
            <a:normAutofit/>
          </a:bodyPr>
          <a:lstStyle/>
          <a:p>
            <a:r>
              <a:rPr lang="vi-VN" sz="2000"/>
              <a:t>Hệ thống nhúng là một hệ thống máy tính quy mô nhỏ là một phần của máy hoặc hệ thống cơ/điện lớn hơn. </a:t>
            </a:r>
            <a:endParaRPr lang="en-US" sz="2000"/>
          </a:p>
          <a:p>
            <a:r>
              <a:rPr lang="vi-VN" sz="2000"/>
              <a:t>Nó thường được thiết kế để thực hiện một số nhiệm vụ chuyên dụng nhất định và thường là một hệ thống thời gian thực. </a:t>
            </a:r>
            <a:endParaRPr lang="en-US" sz="2000"/>
          </a:p>
          <a:p>
            <a:r>
              <a:rPr lang="vi-VN" sz="2000"/>
              <a:t>Nó được gọi là nhúng vì hệ thống máy tính được nhúng trong một thiết bị phần cứng. </a:t>
            </a:r>
            <a:endParaRPr lang="en-US" sz="2000"/>
          </a:p>
          <a:p>
            <a:r>
              <a:rPr lang="vi-VN" sz="2000"/>
              <a:t>Hệ thống nhúng rất quan trọng vì chúng ngày càng được sử dụng nhiều trong nhiều thiết bị hàng ngày như đồng hồ kỹ thuật số, máy ảnh, lò vi sóng, máy giặt, nồi hơi, tủ lạnh, TV thông minh và ô tô. </a:t>
            </a:r>
            <a:endParaRPr lang="en-US" sz="2000"/>
          </a:p>
          <a:p>
            <a:r>
              <a:rPr lang="vi-VN" sz="2000"/>
              <a:t>Các hệ thống nhúng cũng thường cần có kích thước nhỏ, chi phí thấp và mức tiêu thụ điện năng thấp.</a:t>
            </a:r>
            <a:endParaRPr lang="en-US" sz="2000"/>
          </a:p>
        </p:txBody>
      </p:sp>
      <p:sp>
        <p:nvSpPr>
          <p:cNvPr id="4" name="Date Placeholder 3">
            <a:extLst>
              <a:ext uri="{FF2B5EF4-FFF2-40B4-BE49-F238E27FC236}">
                <a16:creationId xmlns:a16="http://schemas.microsoft.com/office/drawing/2014/main" id="{68213C8E-80B6-604A-063B-3F6225E2FAE5}"/>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2F9F50EB-6EBF-616B-AE5C-5D7389788644}"/>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C3CC0CE7-0ED4-C613-9FCC-E355E52680EE}"/>
              </a:ext>
            </a:extLst>
          </p:cNvPr>
          <p:cNvSpPr>
            <a:spLocks noGrp="1"/>
          </p:cNvSpPr>
          <p:nvPr>
            <p:ph type="sldNum" sz="quarter" idx="12"/>
          </p:nvPr>
        </p:nvSpPr>
        <p:spPr/>
        <p:txBody>
          <a:bodyPr/>
          <a:lstStyle/>
          <a:p>
            <a:fld id="{0FF54DE5-C571-48E8-A5BC-B369434E2F44}" type="slidenum">
              <a:rPr lang="en-US" smtClean="0"/>
              <a:t>3</a:t>
            </a:fld>
            <a:endParaRPr lang="en-US"/>
          </a:p>
        </p:txBody>
      </p:sp>
    </p:spTree>
    <p:extLst>
      <p:ext uri="{BB962C8B-B14F-4D97-AF65-F5344CB8AC3E}">
        <p14:creationId xmlns:p14="http://schemas.microsoft.com/office/powerpoint/2010/main" val="37168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3717-41B6-623C-22C1-15271DE2CD45}"/>
              </a:ext>
            </a:extLst>
          </p:cNvPr>
          <p:cNvSpPr>
            <a:spLocks noGrp="1"/>
          </p:cNvSpPr>
          <p:nvPr>
            <p:ph type="title"/>
          </p:nvPr>
        </p:nvSpPr>
        <p:spPr/>
        <p:txBody>
          <a:bodyPr/>
          <a:lstStyle/>
          <a:p>
            <a:r>
              <a:rPr lang="en-US"/>
              <a:t>Cortex‐M Series Microcontrollers</a:t>
            </a:r>
          </a:p>
        </p:txBody>
      </p:sp>
      <p:graphicFrame>
        <p:nvGraphicFramePr>
          <p:cNvPr id="7" name="Table 7">
            <a:extLst>
              <a:ext uri="{FF2B5EF4-FFF2-40B4-BE49-F238E27FC236}">
                <a16:creationId xmlns:a16="http://schemas.microsoft.com/office/drawing/2014/main" id="{433D636D-0554-D4FA-3B3E-B19E5244D504}"/>
              </a:ext>
            </a:extLst>
          </p:cNvPr>
          <p:cNvGraphicFramePr>
            <a:graphicFrameLocks noGrp="1"/>
          </p:cNvGraphicFramePr>
          <p:nvPr>
            <p:ph idx="1"/>
            <p:extLst>
              <p:ext uri="{D42A27DB-BD31-4B8C-83A1-F6EECF244321}">
                <p14:modId xmlns:p14="http://schemas.microsoft.com/office/powerpoint/2010/main" val="391851676"/>
              </p:ext>
            </p:extLst>
          </p:nvPr>
        </p:nvGraphicFramePr>
        <p:xfrm>
          <a:off x="1104900" y="1600200"/>
          <a:ext cx="9982200" cy="2931160"/>
        </p:xfrm>
        <a:graphic>
          <a:graphicData uri="http://schemas.openxmlformats.org/drawingml/2006/table">
            <a:tbl>
              <a:tblPr firstRow="1" bandRow="1">
                <a:tableStyleId>{93296810-A885-4BE3-A3E7-6D5BEEA58F35}</a:tableStyleId>
              </a:tblPr>
              <a:tblGrid>
                <a:gridCol w="3327400">
                  <a:extLst>
                    <a:ext uri="{9D8B030D-6E8A-4147-A177-3AD203B41FA5}">
                      <a16:colId xmlns:a16="http://schemas.microsoft.com/office/drawing/2014/main" val="2315255843"/>
                    </a:ext>
                  </a:extLst>
                </a:gridCol>
                <a:gridCol w="3327400">
                  <a:extLst>
                    <a:ext uri="{9D8B030D-6E8A-4147-A177-3AD203B41FA5}">
                      <a16:colId xmlns:a16="http://schemas.microsoft.com/office/drawing/2014/main" val="243908213"/>
                    </a:ext>
                  </a:extLst>
                </a:gridCol>
                <a:gridCol w="3327400">
                  <a:extLst>
                    <a:ext uri="{9D8B030D-6E8A-4147-A177-3AD203B41FA5}">
                      <a16:colId xmlns:a16="http://schemas.microsoft.com/office/drawing/2014/main" val="3411829717"/>
                    </a:ext>
                  </a:extLst>
                </a:gridCol>
              </a:tblGrid>
              <a:tr h="370840">
                <a:tc>
                  <a:txBody>
                    <a:bodyPr/>
                    <a:lstStyle/>
                    <a:p>
                      <a:r>
                        <a:rPr lang="en-US"/>
                        <a:t>Lowest Power and Area</a:t>
                      </a:r>
                    </a:p>
                  </a:txBody>
                  <a:tcPr/>
                </a:tc>
                <a:tc>
                  <a:txBody>
                    <a:bodyPr/>
                    <a:lstStyle/>
                    <a:p>
                      <a:r>
                        <a:rPr lang="en-US"/>
                        <a:t>Performance Efficiency</a:t>
                      </a:r>
                    </a:p>
                  </a:txBody>
                  <a:tcPr/>
                </a:tc>
                <a:tc>
                  <a:txBody>
                    <a:bodyPr/>
                    <a:lstStyle/>
                    <a:p>
                      <a:r>
                        <a:rPr lang="en-US"/>
                        <a:t>Highest Performance</a:t>
                      </a:r>
                    </a:p>
                  </a:txBody>
                  <a:tcPr/>
                </a:tc>
                <a:extLst>
                  <a:ext uri="{0D108BD9-81ED-4DB2-BD59-A6C34878D82A}">
                    <a16:rowId xmlns:a16="http://schemas.microsoft.com/office/drawing/2014/main" val="3789383805"/>
                  </a:ext>
                </a:extLst>
              </a:tr>
              <a:tr h="370840">
                <a:tc>
                  <a:txBody>
                    <a:bodyPr/>
                    <a:lstStyle/>
                    <a:p>
                      <a:r>
                        <a:rPr lang="en-US" b="1">
                          <a:solidFill>
                            <a:schemeClr val="tx1"/>
                          </a:solidFill>
                        </a:rPr>
                        <a:t>Cortex‐M23</a:t>
                      </a:r>
                    </a:p>
                    <a:p>
                      <a:r>
                        <a:rPr lang="en-US"/>
                        <a:t>TrustZone in smallest area, lowest power</a:t>
                      </a:r>
                    </a:p>
                    <a:p>
                      <a:r>
                        <a:rPr lang="en-US" b="1"/>
                        <a:t>Cortex‐M0+</a:t>
                      </a:r>
                    </a:p>
                    <a:p>
                      <a:r>
                        <a:rPr lang="en-US"/>
                        <a:t>Highest energy efficiency</a:t>
                      </a:r>
                    </a:p>
                    <a:p>
                      <a:r>
                        <a:rPr lang="en-US"/>
                        <a:t>Cortex‐M0</a:t>
                      </a:r>
                    </a:p>
                    <a:p>
                      <a:r>
                        <a:rPr lang="en-US"/>
                        <a:t>Lowest cost, low power</a:t>
                      </a:r>
                    </a:p>
                    <a:p>
                      <a:r>
                        <a:rPr lang="en-US"/>
                        <a:t>Freely available for design and simulation via DesignStart</a:t>
                      </a:r>
                    </a:p>
                  </a:txBody>
                  <a:tcPr/>
                </a:tc>
                <a:tc>
                  <a:txBody>
                    <a:bodyPr/>
                    <a:lstStyle/>
                    <a:p>
                      <a:r>
                        <a:rPr lang="en-US" sz="1800" b="1" i="0" kern="1200">
                          <a:solidFill>
                            <a:schemeClr val="dk1"/>
                          </a:solidFill>
                          <a:effectLst/>
                          <a:latin typeface="+mn-lt"/>
                          <a:ea typeface="+mn-ea"/>
                          <a:cs typeface="+mn-cs"/>
                        </a:rPr>
                        <a:t>Cortex‐M33</a:t>
                      </a:r>
                      <a:br>
                        <a:rPr lang="en-US" sz="1800" b="1" i="0" kern="1200">
                          <a:solidFill>
                            <a:schemeClr val="dk1"/>
                          </a:solidFill>
                          <a:effectLst/>
                          <a:latin typeface="+mn-lt"/>
                          <a:ea typeface="+mn-ea"/>
                          <a:cs typeface="+mn-cs"/>
                        </a:rPr>
                      </a:br>
                      <a:r>
                        <a:rPr lang="en-US" sz="1800" b="0" i="0" kern="1200">
                          <a:solidFill>
                            <a:schemeClr val="dk1"/>
                          </a:solidFill>
                          <a:effectLst/>
                          <a:latin typeface="+mn-lt"/>
                          <a:ea typeface="+mn-ea"/>
                          <a:cs typeface="+mn-cs"/>
                        </a:rPr>
                        <a:t>Flexibility, control and DSP</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with TrustZone</a:t>
                      </a:r>
                      <a:br>
                        <a:rPr lang="en-US" sz="1800" b="0" i="0" kern="1200">
                          <a:solidFill>
                            <a:schemeClr val="dk1"/>
                          </a:solidFill>
                          <a:effectLst/>
                          <a:latin typeface="+mn-lt"/>
                          <a:ea typeface="+mn-ea"/>
                          <a:cs typeface="+mn-cs"/>
                        </a:rPr>
                      </a:br>
                      <a:r>
                        <a:rPr lang="en-US" sz="1800" b="1" i="0" kern="1200">
                          <a:solidFill>
                            <a:schemeClr val="dk1"/>
                          </a:solidFill>
                          <a:effectLst/>
                          <a:latin typeface="+mn-lt"/>
                          <a:ea typeface="+mn-ea"/>
                          <a:cs typeface="+mn-cs"/>
                        </a:rPr>
                        <a:t>Cortex‐M4</a:t>
                      </a:r>
                      <a:br>
                        <a:rPr lang="en-US" sz="1800" b="1" i="0" kern="1200">
                          <a:solidFill>
                            <a:schemeClr val="dk1"/>
                          </a:solidFill>
                          <a:effectLst/>
                          <a:latin typeface="+mn-lt"/>
                          <a:ea typeface="+mn-ea"/>
                          <a:cs typeface="+mn-cs"/>
                        </a:rPr>
                      </a:br>
                      <a:r>
                        <a:rPr lang="en-US" sz="1800" b="0" i="0" kern="1200">
                          <a:solidFill>
                            <a:schemeClr val="dk1"/>
                          </a:solidFill>
                          <a:effectLst/>
                          <a:latin typeface="+mn-lt"/>
                          <a:ea typeface="+mn-ea"/>
                          <a:cs typeface="+mn-cs"/>
                        </a:rPr>
                        <a:t>Mainstream control and DSP</a:t>
                      </a:r>
                      <a:br>
                        <a:rPr lang="en-US" sz="1800" b="0" i="0" kern="1200">
                          <a:solidFill>
                            <a:schemeClr val="dk1"/>
                          </a:solidFill>
                          <a:effectLst/>
                          <a:latin typeface="+mn-lt"/>
                          <a:ea typeface="+mn-ea"/>
                          <a:cs typeface="+mn-cs"/>
                        </a:rPr>
                      </a:br>
                      <a:r>
                        <a:rPr lang="en-US" sz="1800" b="1" i="0" kern="1200">
                          <a:solidFill>
                            <a:schemeClr val="dk1"/>
                          </a:solidFill>
                          <a:effectLst/>
                          <a:latin typeface="+mn-lt"/>
                          <a:ea typeface="+mn-ea"/>
                          <a:cs typeface="+mn-cs"/>
                        </a:rPr>
                        <a:t>Cortex‐M3</a:t>
                      </a:r>
                      <a:br>
                        <a:rPr lang="en-US" sz="1800" b="1" i="0" kern="1200">
                          <a:solidFill>
                            <a:schemeClr val="dk1"/>
                          </a:solidFill>
                          <a:effectLst/>
                          <a:latin typeface="+mn-lt"/>
                          <a:ea typeface="+mn-ea"/>
                          <a:cs typeface="+mn-cs"/>
                        </a:rPr>
                      </a:br>
                      <a:r>
                        <a:rPr lang="en-US" sz="1800" b="0" i="0" kern="1200">
                          <a:solidFill>
                            <a:schemeClr val="dk1"/>
                          </a:solidFill>
                          <a:effectLst/>
                          <a:latin typeface="+mn-lt"/>
                          <a:ea typeface="+mn-ea"/>
                          <a:cs typeface="+mn-cs"/>
                        </a:rPr>
                        <a:t>Performance efficiency</a:t>
                      </a:r>
                      <a:r>
                        <a:rPr lang="en-US"/>
                        <a:t> </a:t>
                      </a:r>
                      <a:br>
                        <a:rPr lang="en-US"/>
                      </a:br>
                      <a:endParaRPr lang="en-US"/>
                    </a:p>
                  </a:txBody>
                  <a:tcPr/>
                </a:tc>
                <a:tc>
                  <a:txBody>
                    <a:bodyPr/>
                    <a:lstStyle/>
                    <a:p>
                      <a:r>
                        <a:rPr lang="en-US"/>
                        <a:t>Cortex‐M7</a:t>
                      </a:r>
                    </a:p>
                    <a:p>
                      <a:r>
                        <a:rPr lang="en-US"/>
                        <a:t>Maximum performance,</a:t>
                      </a:r>
                    </a:p>
                    <a:p>
                      <a:r>
                        <a:rPr lang="en-US"/>
                        <a:t>control and DSP</a:t>
                      </a:r>
                    </a:p>
                  </a:txBody>
                  <a:tcPr/>
                </a:tc>
                <a:extLst>
                  <a:ext uri="{0D108BD9-81ED-4DB2-BD59-A6C34878D82A}">
                    <a16:rowId xmlns:a16="http://schemas.microsoft.com/office/drawing/2014/main" val="302813548"/>
                  </a:ext>
                </a:extLst>
              </a:tr>
            </a:tbl>
          </a:graphicData>
        </a:graphic>
      </p:graphicFrame>
      <p:sp>
        <p:nvSpPr>
          <p:cNvPr id="4" name="Date Placeholder 3">
            <a:extLst>
              <a:ext uri="{FF2B5EF4-FFF2-40B4-BE49-F238E27FC236}">
                <a16:creationId xmlns:a16="http://schemas.microsoft.com/office/drawing/2014/main" id="{A6108D4D-640F-61AC-D923-5480115DB989}"/>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216B4588-595D-57A0-5856-BD75AB0527C1}"/>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6FA21697-8282-8911-8DB6-A4FC9CCCE48E}"/>
              </a:ext>
            </a:extLst>
          </p:cNvPr>
          <p:cNvSpPr>
            <a:spLocks noGrp="1"/>
          </p:cNvSpPr>
          <p:nvPr>
            <p:ph type="sldNum" sz="quarter" idx="12"/>
          </p:nvPr>
        </p:nvSpPr>
        <p:spPr/>
        <p:txBody>
          <a:bodyPr/>
          <a:lstStyle/>
          <a:p>
            <a:fld id="{0FF54DE5-C571-48E8-A5BC-B369434E2F44}" type="slidenum">
              <a:rPr lang="en-US" smtClean="0"/>
              <a:t>30</a:t>
            </a:fld>
            <a:endParaRPr lang="en-US"/>
          </a:p>
        </p:txBody>
      </p:sp>
    </p:spTree>
    <p:extLst>
      <p:ext uri="{BB962C8B-B14F-4D97-AF65-F5344CB8AC3E}">
        <p14:creationId xmlns:p14="http://schemas.microsoft.com/office/powerpoint/2010/main" val="26829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3717-41B6-623C-22C1-15271DE2CD45}"/>
              </a:ext>
            </a:extLst>
          </p:cNvPr>
          <p:cNvSpPr>
            <a:spLocks noGrp="1"/>
          </p:cNvSpPr>
          <p:nvPr>
            <p:ph type="title"/>
          </p:nvPr>
        </p:nvSpPr>
        <p:spPr/>
        <p:txBody>
          <a:bodyPr/>
          <a:lstStyle/>
          <a:p>
            <a:r>
              <a:rPr lang="en-US"/>
              <a:t>Cortex‐M Series Microcontrollers</a:t>
            </a:r>
          </a:p>
        </p:txBody>
      </p:sp>
      <p:sp>
        <p:nvSpPr>
          <p:cNvPr id="4" name="Date Placeholder 3">
            <a:extLst>
              <a:ext uri="{FF2B5EF4-FFF2-40B4-BE49-F238E27FC236}">
                <a16:creationId xmlns:a16="http://schemas.microsoft.com/office/drawing/2014/main" id="{A6108D4D-640F-61AC-D923-5480115DB989}"/>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216B4588-595D-57A0-5856-BD75AB0527C1}"/>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6FA21697-8282-8911-8DB6-A4FC9CCCE48E}"/>
              </a:ext>
            </a:extLst>
          </p:cNvPr>
          <p:cNvSpPr>
            <a:spLocks noGrp="1"/>
          </p:cNvSpPr>
          <p:nvPr>
            <p:ph type="sldNum" sz="quarter" idx="12"/>
          </p:nvPr>
        </p:nvSpPr>
        <p:spPr/>
        <p:txBody>
          <a:bodyPr/>
          <a:lstStyle/>
          <a:p>
            <a:fld id="{0FF54DE5-C571-48E8-A5BC-B369434E2F44}" type="slidenum">
              <a:rPr lang="en-US" smtClean="0"/>
              <a:t>31</a:t>
            </a:fld>
            <a:endParaRPr lang="en-US"/>
          </a:p>
        </p:txBody>
      </p:sp>
      <p:pic>
        <p:nvPicPr>
          <p:cNvPr id="10" name="Picture 9">
            <a:extLst>
              <a:ext uri="{FF2B5EF4-FFF2-40B4-BE49-F238E27FC236}">
                <a16:creationId xmlns:a16="http://schemas.microsoft.com/office/drawing/2014/main" id="{7786B736-DA04-721E-436D-0242EFA67C32}"/>
              </a:ext>
            </a:extLst>
          </p:cNvPr>
          <p:cNvPicPr>
            <a:picLocks noChangeAspect="1"/>
          </p:cNvPicPr>
          <p:nvPr/>
        </p:nvPicPr>
        <p:blipFill>
          <a:blip r:embed="rId2"/>
          <a:stretch>
            <a:fillRect/>
          </a:stretch>
        </p:blipFill>
        <p:spPr>
          <a:xfrm>
            <a:off x="2476500" y="1352550"/>
            <a:ext cx="7239000" cy="4152900"/>
          </a:xfrm>
          <a:prstGeom prst="rect">
            <a:avLst/>
          </a:prstGeom>
        </p:spPr>
      </p:pic>
      <p:sp>
        <p:nvSpPr>
          <p:cNvPr id="12" name="TextBox 11">
            <a:extLst>
              <a:ext uri="{FF2B5EF4-FFF2-40B4-BE49-F238E27FC236}">
                <a16:creationId xmlns:a16="http://schemas.microsoft.com/office/drawing/2014/main" id="{2064B296-CA3B-B0AA-125B-03777E809A0A}"/>
              </a:ext>
            </a:extLst>
          </p:cNvPr>
          <p:cNvSpPr txBox="1"/>
          <p:nvPr/>
        </p:nvSpPr>
        <p:spPr>
          <a:xfrm>
            <a:off x="842963" y="5505450"/>
            <a:ext cx="11187113" cy="646331"/>
          </a:xfrm>
          <a:prstGeom prst="rect">
            <a:avLst/>
          </a:prstGeom>
          <a:noFill/>
        </p:spPr>
        <p:txBody>
          <a:bodyPr wrap="square">
            <a:spAutoFit/>
          </a:bodyPr>
          <a:lstStyle/>
          <a:p>
            <a:r>
              <a:rPr lang="en-US"/>
              <a:t>https://community.arm.com/processors/b/blog/posts/meet‐the‐new‐arm‐cortex‐m7‐processor‐supercharging‐embedded‐devices</a:t>
            </a:r>
          </a:p>
        </p:txBody>
      </p:sp>
    </p:spTree>
    <p:extLst>
      <p:ext uri="{BB962C8B-B14F-4D97-AF65-F5344CB8AC3E}">
        <p14:creationId xmlns:p14="http://schemas.microsoft.com/office/powerpoint/2010/main" val="149773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ctrTitle"/>
          </p:nvPr>
        </p:nvSpPr>
        <p:spPr/>
        <p:txBody>
          <a:bodyPr anchor="b">
            <a:normAutofit/>
          </a:bodyPr>
          <a:lstStyle/>
          <a:p>
            <a:r>
              <a:rPr lang="en-US"/>
              <a:t>Giới thiệu Arduino</a:t>
            </a:r>
            <a:endParaRPr lang="en-US" dirty="0"/>
          </a:p>
        </p:txBody>
      </p:sp>
      <p:sp>
        <p:nvSpPr>
          <p:cNvPr id="3" name="Subtitle 2">
            <a:extLst>
              <a:ext uri="{FF2B5EF4-FFF2-40B4-BE49-F238E27FC236}">
                <a16:creationId xmlns:a16="http://schemas.microsoft.com/office/drawing/2014/main" id="{941530D9-E59A-0F4E-3237-FE6302E61B63}"/>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8D1D9DF7-B4BF-44ED-9719-588AFAA60693}"/>
              </a:ext>
            </a:extLst>
          </p:cNvPr>
          <p:cNvPicPr>
            <a:picLocks noChangeAspect="1"/>
          </p:cNvPicPr>
          <p:nvPr/>
        </p:nvPicPr>
        <p:blipFill>
          <a:blip r:embed="rId3"/>
          <a:stretch>
            <a:fillRect/>
          </a:stretch>
        </p:blipFill>
        <p:spPr>
          <a:xfrm>
            <a:off x="8124389" y="1668234"/>
            <a:ext cx="2791171" cy="2774942"/>
          </a:xfrm>
          <a:prstGeom prst="rect">
            <a:avLst/>
          </a:prstGeom>
          <a:noFill/>
          <a:ln w="9525" cap="sq">
            <a:noFill/>
            <a:miter lim="800000"/>
          </a:ln>
          <a:effectLst/>
        </p:spPr>
      </p:pic>
    </p:spTree>
    <p:extLst>
      <p:ext uri="{BB962C8B-B14F-4D97-AF65-F5344CB8AC3E}">
        <p14:creationId xmlns:p14="http://schemas.microsoft.com/office/powerpoint/2010/main" val="24494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28F5-8390-0ABF-8ECA-DA0573B7CFD8}"/>
              </a:ext>
            </a:extLst>
          </p:cNvPr>
          <p:cNvSpPr>
            <a:spLocks noGrp="1"/>
          </p:cNvSpPr>
          <p:nvPr>
            <p:ph type="title"/>
          </p:nvPr>
        </p:nvSpPr>
        <p:spPr/>
        <p:txBody>
          <a:bodyPr/>
          <a:lstStyle/>
          <a:p>
            <a:r>
              <a:rPr lang="en-US"/>
              <a:t>NXP LPC1768</a:t>
            </a:r>
          </a:p>
        </p:txBody>
      </p:sp>
      <p:pic>
        <p:nvPicPr>
          <p:cNvPr id="8" name="Content Placeholder 7">
            <a:extLst>
              <a:ext uri="{FF2B5EF4-FFF2-40B4-BE49-F238E27FC236}">
                <a16:creationId xmlns:a16="http://schemas.microsoft.com/office/drawing/2014/main" id="{E6D4FD55-A3CE-8013-E4B6-C5FF4E7CD30C}"/>
              </a:ext>
            </a:extLst>
          </p:cNvPr>
          <p:cNvPicPr>
            <a:picLocks noGrp="1" noChangeAspect="1"/>
          </p:cNvPicPr>
          <p:nvPr>
            <p:ph idx="1"/>
          </p:nvPr>
        </p:nvPicPr>
        <p:blipFill>
          <a:blip r:embed="rId2"/>
          <a:stretch>
            <a:fillRect/>
          </a:stretch>
        </p:blipFill>
        <p:spPr>
          <a:xfrm>
            <a:off x="1104899" y="1325959"/>
            <a:ext cx="4977832" cy="4572000"/>
          </a:xfrm>
        </p:spPr>
      </p:pic>
      <p:sp>
        <p:nvSpPr>
          <p:cNvPr id="4" name="Date Placeholder 3">
            <a:extLst>
              <a:ext uri="{FF2B5EF4-FFF2-40B4-BE49-F238E27FC236}">
                <a16:creationId xmlns:a16="http://schemas.microsoft.com/office/drawing/2014/main" id="{B188F730-8FFF-E1F9-52E8-7E02511AA334}"/>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43336511-C70F-0EB0-225C-01E69D78DC81}"/>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FFA002D0-47D2-4241-AC74-5EDEB077C457}"/>
              </a:ext>
            </a:extLst>
          </p:cNvPr>
          <p:cNvSpPr>
            <a:spLocks noGrp="1"/>
          </p:cNvSpPr>
          <p:nvPr>
            <p:ph type="sldNum" sz="quarter" idx="12"/>
          </p:nvPr>
        </p:nvSpPr>
        <p:spPr/>
        <p:txBody>
          <a:bodyPr/>
          <a:lstStyle/>
          <a:p>
            <a:fld id="{0FF54DE5-C571-48E8-A5BC-B369434E2F44}" type="slidenum">
              <a:rPr lang="en-US" smtClean="0"/>
              <a:t>33</a:t>
            </a:fld>
            <a:endParaRPr lang="en-US"/>
          </a:p>
        </p:txBody>
      </p:sp>
      <p:sp>
        <p:nvSpPr>
          <p:cNvPr id="10" name="TextBox 9">
            <a:extLst>
              <a:ext uri="{FF2B5EF4-FFF2-40B4-BE49-F238E27FC236}">
                <a16:creationId xmlns:a16="http://schemas.microsoft.com/office/drawing/2014/main" id="{C3FECDBE-5CF8-42DA-745F-95BEBCC5346D}"/>
              </a:ext>
            </a:extLst>
          </p:cNvPr>
          <p:cNvSpPr txBox="1"/>
          <p:nvPr/>
        </p:nvSpPr>
        <p:spPr>
          <a:xfrm>
            <a:off x="6243165" y="3685511"/>
            <a:ext cx="3387183" cy="369332"/>
          </a:xfrm>
          <a:prstGeom prst="rect">
            <a:avLst/>
          </a:prstGeom>
          <a:noFill/>
        </p:spPr>
        <p:txBody>
          <a:bodyPr wrap="square">
            <a:spAutoFit/>
          </a:bodyPr>
          <a:lstStyle/>
          <a:p>
            <a:r>
              <a:rPr lang="en-US"/>
              <a:t>https://os.mbed.com/</a:t>
            </a:r>
          </a:p>
        </p:txBody>
      </p:sp>
      <p:sp>
        <p:nvSpPr>
          <p:cNvPr id="12" name="TextBox 11">
            <a:extLst>
              <a:ext uri="{FF2B5EF4-FFF2-40B4-BE49-F238E27FC236}">
                <a16:creationId xmlns:a16="http://schemas.microsoft.com/office/drawing/2014/main" id="{C8D72CE3-D0E8-3F35-5044-EC7C3D888DE9}"/>
              </a:ext>
            </a:extLst>
          </p:cNvPr>
          <p:cNvSpPr txBox="1"/>
          <p:nvPr/>
        </p:nvSpPr>
        <p:spPr>
          <a:xfrm>
            <a:off x="6243165" y="1704836"/>
            <a:ext cx="5220288" cy="1754326"/>
          </a:xfrm>
          <a:prstGeom prst="rect">
            <a:avLst/>
          </a:prstGeom>
          <a:noFill/>
        </p:spPr>
        <p:txBody>
          <a:bodyPr wrap="square">
            <a:spAutoFit/>
          </a:bodyPr>
          <a:lstStyle/>
          <a:p>
            <a:r>
              <a:rPr lang="en-US"/>
              <a:t>NXP LPC1768 MCU</a:t>
            </a:r>
          </a:p>
          <a:p>
            <a:r>
              <a:rPr lang="en-US"/>
              <a:t>– High‐performance ARM® Cortex™‐M3 Core</a:t>
            </a:r>
          </a:p>
          <a:p>
            <a:r>
              <a:rPr lang="en-US"/>
              <a:t>– 96 MHz, 32 KB RAM, 512 KB flash</a:t>
            </a:r>
          </a:p>
          <a:p>
            <a:r>
              <a:rPr lang="en-US"/>
              <a:t>– Ethernet, USB host/device, 2×SPI, 2×I2C, 3×UART, CAN, 6×PWM, 6×ADC</a:t>
            </a:r>
          </a:p>
          <a:p>
            <a:r>
              <a:rPr lang="en-US"/>
              <a:t>(12 bits), GPIO</a:t>
            </a:r>
          </a:p>
        </p:txBody>
      </p:sp>
    </p:spTree>
    <p:extLst>
      <p:ext uri="{BB962C8B-B14F-4D97-AF65-F5344CB8AC3E}">
        <p14:creationId xmlns:p14="http://schemas.microsoft.com/office/powerpoint/2010/main" val="86984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BD28-5A41-F4AC-1ABB-CE0FC3F5E236}"/>
              </a:ext>
            </a:extLst>
          </p:cNvPr>
          <p:cNvSpPr>
            <a:spLocks noGrp="1"/>
          </p:cNvSpPr>
          <p:nvPr>
            <p:ph type="title"/>
          </p:nvPr>
        </p:nvSpPr>
        <p:spPr/>
        <p:txBody>
          <a:bodyPr/>
          <a:lstStyle/>
          <a:p>
            <a:r>
              <a:rPr lang="en-US"/>
              <a:t>NXP LPC1768</a:t>
            </a:r>
          </a:p>
        </p:txBody>
      </p:sp>
      <p:pic>
        <p:nvPicPr>
          <p:cNvPr id="8" name="Content Placeholder 7">
            <a:extLst>
              <a:ext uri="{FF2B5EF4-FFF2-40B4-BE49-F238E27FC236}">
                <a16:creationId xmlns:a16="http://schemas.microsoft.com/office/drawing/2014/main" id="{4C9492C1-69DC-8F01-34AE-C4FBECADB3DF}"/>
              </a:ext>
            </a:extLst>
          </p:cNvPr>
          <p:cNvPicPr>
            <a:picLocks noGrp="1" noChangeAspect="1"/>
          </p:cNvPicPr>
          <p:nvPr>
            <p:ph idx="1"/>
          </p:nvPr>
        </p:nvPicPr>
        <p:blipFill>
          <a:blip r:embed="rId2"/>
          <a:stretch>
            <a:fillRect/>
          </a:stretch>
        </p:blipFill>
        <p:spPr>
          <a:xfrm>
            <a:off x="1104899" y="1478756"/>
            <a:ext cx="6634047" cy="4572000"/>
          </a:xfrm>
        </p:spPr>
      </p:pic>
      <p:sp>
        <p:nvSpPr>
          <p:cNvPr id="4" name="Date Placeholder 3">
            <a:extLst>
              <a:ext uri="{FF2B5EF4-FFF2-40B4-BE49-F238E27FC236}">
                <a16:creationId xmlns:a16="http://schemas.microsoft.com/office/drawing/2014/main" id="{2A8B940D-78EE-E584-94F5-87573C36630F}"/>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69DA1A06-AE30-08E2-29A8-FDBD55FD0E03}"/>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01657022-7FEA-A121-0CAB-06AE2005E998}"/>
              </a:ext>
            </a:extLst>
          </p:cNvPr>
          <p:cNvSpPr>
            <a:spLocks noGrp="1"/>
          </p:cNvSpPr>
          <p:nvPr>
            <p:ph type="sldNum" sz="quarter" idx="12"/>
          </p:nvPr>
        </p:nvSpPr>
        <p:spPr/>
        <p:txBody>
          <a:bodyPr/>
          <a:lstStyle/>
          <a:p>
            <a:fld id="{0FF54DE5-C571-48E8-A5BC-B369434E2F44}" type="slidenum">
              <a:rPr lang="en-US" smtClean="0"/>
              <a:t>34</a:t>
            </a:fld>
            <a:endParaRPr lang="en-US"/>
          </a:p>
        </p:txBody>
      </p:sp>
      <p:sp>
        <p:nvSpPr>
          <p:cNvPr id="10" name="TextBox 9">
            <a:extLst>
              <a:ext uri="{FF2B5EF4-FFF2-40B4-BE49-F238E27FC236}">
                <a16:creationId xmlns:a16="http://schemas.microsoft.com/office/drawing/2014/main" id="{F8F062A2-4D64-9674-EF60-B228C0B4E072}"/>
              </a:ext>
            </a:extLst>
          </p:cNvPr>
          <p:cNvSpPr txBox="1"/>
          <p:nvPr/>
        </p:nvSpPr>
        <p:spPr>
          <a:xfrm>
            <a:off x="7738946" y="1859339"/>
            <a:ext cx="4272434" cy="3139321"/>
          </a:xfrm>
          <a:prstGeom prst="rect">
            <a:avLst/>
          </a:prstGeom>
          <a:noFill/>
        </p:spPr>
        <p:txBody>
          <a:bodyPr wrap="square">
            <a:spAutoFit/>
          </a:bodyPr>
          <a:lstStyle/>
          <a:p>
            <a:r>
              <a:rPr lang="en-US"/>
              <a:t>Prototyping form‐factor</a:t>
            </a:r>
          </a:p>
          <a:p>
            <a:r>
              <a:rPr lang="en-US"/>
              <a:t>– 40‐pin 0.1" pitch DIP package, 54×26mm</a:t>
            </a:r>
          </a:p>
          <a:p>
            <a:r>
              <a:rPr lang="en-US"/>
              <a:t>– 5V USB or 4.5‐9V supply</a:t>
            </a:r>
          </a:p>
          <a:p>
            <a:r>
              <a:rPr lang="en-US"/>
              <a:t>– Built‐in USB drag ‘n’ drop flash programmer</a:t>
            </a:r>
          </a:p>
          <a:p>
            <a:r>
              <a:rPr lang="en-US"/>
              <a:t>● mbed.org developer website</a:t>
            </a:r>
          </a:p>
          <a:p>
            <a:r>
              <a:rPr lang="en-US"/>
              <a:t>– Lightweight online compiler</a:t>
            </a:r>
          </a:p>
          <a:p>
            <a:r>
              <a:rPr lang="en-US"/>
              <a:t>– High level C/C++ SDK</a:t>
            </a:r>
          </a:p>
          <a:p>
            <a:r>
              <a:rPr lang="en-US"/>
              <a:t>– Cookbook of published libraries and projects</a:t>
            </a:r>
          </a:p>
        </p:txBody>
      </p:sp>
    </p:spTree>
    <p:extLst>
      <p:ext uri="{BB962C8B-B14F-4D97-AF65-F5344CB8AC3E}">
        <p14:creationId xmlns:p14="http://schemas.microsoft.com/office/powerpoint/2010/main" val="37373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F8E3-FEED-D279-B3A5-FBFACBD0003E}"/>
              </a:ext>
            </a:extLst>
          </p:cNvPr>
          <p:cNvSpPr>
            <a:spLocks noGrp="1"/>
          </p:cNvSpPr>
          <p:nvPr>
            <p:ph type="title"/>
          </p:nvPr>
        </p:nvSpPr>
        <p:spPr/>
        <p:txBody>
          <a:bodyPr/>
          <a:lstStyle/>
          <a:p>
            <a:r>
              <a:rPr lang="en-US"/>
              <a:t>Starter Kit</a:t>
            </a:r>
          </a:p>
        </p:txBody>
      </p:sp>
      <p:pic>
        <p:nvPicPr>
          <p:cNvPr id="8" name="Content Placeholder 7">
            <a:extLst>
              <a:ext uri="{FF2B5EF4-FFF2-40B4-BE49-F238E27FC236}">
                <a16:creationId xmlns:a16="http://schemas.microsoft.com/office/drawing/2014/main" id="{8B4967C6-C558-B903-3C97-5408A3628248}"/>
              </a:ext>
            </a:extLst>
          </p:cNvPr>
          <p:cNvPicPr>
            <a:picLocks noGrp="1" noChangeAspect="1"/>
          </p:cNvPicPr>
          <p:nvPr>
            <p:ph idx="1"/>
          </p:nvPr>
        </p:nvPicPr>
        <p:blipFill>
          <a:blip r:embed="rId2"/>
          <a:stretch>
            <a:fillRect/>
          </a:stretch>
        </p:blipFill>
        <p:spPr>
          <a:xfrm>
            <a:off x="1104899" y="1478756"/>
            <a:ext cx="6716550" cy="4572000"/>
          </a:xfrm>
        </p:spPr>
      </p:pic>
      <p:sp>
        <p:nvSpPr>
          <p:cNvPr id="4" name="Date Placeholder 3">
            <a:extLst>
              <a:ext uri="{FF2B5EF4-FFF2-40B4-BE49-F238E27FC236}">
                <a16:creationId xmlns:a16="http://schemas.microsoft.com/office/drawing/2014/main" id="{E1856196-1470-62DB-12C9-FFC3664BB794}"/>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07327B4E-A9E9-21CE-50CF-7580B42B70F0}"/>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F3C10232-46D0-D87B-E952-B766335EABF3}"/>
              </a:ext>
            </a:extLst>
          </p:cNvPr>
          <p:cNvSpPr>
            <a:spLocks noGrp="1"/>
          </p:cNvSpPr>
          <p:nvPr>
            <p:ph type="sldNum" sz="quarter" idx="12"/>
          </p:nvPr>
        </p:nvSpPr>
        <p:spPr/>
        <p:txBody>
          <a:bodyPr/>
          <a:lstStyle/>
          <a:p>
            <a:fld id="{0FF54DE5-C571-48E8-A5BC-B369434E2F44}" type="slidenum">
              <a:rPr lang="en-US" smtClean="0"/>
              <a:t>35</a:t>
            </a:fld>
            <a:endParaRPr lang="en-US"/>
          </a:p>
        </p:txBody>
      </p:sp>
    </p:spTree>
    <p:extLst>
      <p:ext uri="{BB962C8B-B14F-4D97-AF65-F5344CB8AC3E}">
        <p14:creationId xmlns:p14="http://schemas.microsoft.com/office/powerpoint/2010/main" val="110256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F8E3-FEED-D279-B3A5-FBFACBD0003E}"/>
              </a:ext>
            </a:extLst>
          </p:cNvPr>
          <p:cNvSpPr>
            <a:spLocks noGrp="1"/>
          </p:cNvSpPr>
          <p:nvPr>
            <p:ph type="title"/>
          </p:nvPr>
        </p:nvSpPr>
        <p:spPr/>
        <p:txBody>
          <a:bodyPr/>
          <a:lstStyle/>
          <a:p>
            <a:r>
              <a:rPr lang="en-US"/>
              <a:t>Starter Kit</a:t>
            </a:r>
          </a:p>
        </p:txBody>
      </p:sp>
      <p:sp>
        <p:nvSpPr>
          <p:cNvPr id="4" name="Date Placeholder 3">
            <a:extLst>
              <a:ext uri="{FF2B5EF4-FFF2-40B4-BE49-F238E27FC236}">
                <a16:creationId xmlns:a16="http://schemas.microsoft.com/office/drawing/2014/main" id="{E1856196-1470-62DB-12C9-FFC3664BB794}"/>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07327B4E-A9E9-21CE-50CF-7580B42B70F0}"/>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F3C10232-46D0-D87B-E952-B766335EABF3}"/>
              </a:ext>
            </a:extLst>
          </p:cNvPr>
          <p:cNvSpPr>
            <a:spLocks noGrp="1"/>
          </p:cNvSpPr>
          <p:nvPr>
            <p:ph type="sldNum" sz="quarter" idx="12"/>
          </p:nvPr>
        </p:nvSpPr>
        <p:spPr/>
        <p:txBody>
          <a:bodyPr/>
          <a:lstStyle/>
          <a:p>
            <a:fld id="{0FF54DE5-C571-48E8-A5BC-B369434E2F44}" type="slidenum">
              <a:rPr lang="en-US" smtClean="0"/>
              <a:t>36</a:t>
            </a:fld>
            <a:endParaRPr lang="en-US"/>
          </a:p>
        </p:txBody>
      </p:sp>
      <p:pic>
        <p:nvPicPr>
          <p:cNvPr id="10" name="Content Placeholder 9">
            <a:extLst>
              <a:ext uri="{FF2B5EF4-FFF2-40B4-BE49-F238E27FC236}">
                <a16:creationId xmlns:a16="http://schemas.microsoft.com/office/drawing/2014/main" id="{E2936488-A15D-E302-DDDA-DB0AC76E8895}"/>
              </a:ext>
            </a:extLst>
          </p:cNvPr>
          <p:cNvPicPr>
            <a:picLocks noGrp="1" noChangeAspect="1"/>
          </p:cNvPicPr>
          <p:nvPr>
            <p:ph idx="1"/>
          </p:nvPr>
        </p:nvPicPr>
        <p:blipFill>
          <a:blip r:embed="rId2"/>
          <a:stretch>
            <a:fillRect/>
          </a:stretch>
        </p:blipFill>
        <p:spPr>
          <a:xfrm>
            <a:off x="1104899" y="1826476"/>
            <a:ext cx="4013511" cy="4243167"/>
          </a:xfrm>
        </p:spPr>
      </p:pic>
      <p:pic>
        <p:nvPicPr>
          <p:cNvPr id="12" name="Picture 11">
            <a:extLst>
              <a:ext uri="{FF2B5EF4-FFF2-40B4-BE49-F238E27FC236}">
                <a16:creationId xmlns:a16="http://schemas.microsoft.com/office/drawing/2014/main" id="{5C203954-8C31-7539-2B4C-0610F20C759D}"/>
              </a:ext>
            </a:extLst>
          </p:cNvPr>
          <p:cNvPicPr>
            <a:picLocks noChangeAspect="1"/>
          </p:cNvPicPr>
          <p:nvPr/>
        </p:nvPicPr>
        <p:blipFill>
          <a:blip r:embed="rId3"/>
          <a:stretch>
            <a:fillRect/>
          </a:stretch>
        </p:blipFill>
        <p:spPr>
          <a:xfrm>
            <a:off x="6096000" y="1791927"/>
            <a:ext cx="4108125" cy="4343195"/>
          </a:xfrm>
          <a:prstGeom prst="rect">
            <a:avLst/>
          </a:prstGeom>
        </p:spPr>
      </p:pic>
    </p:spTree>
    <p:extLst>
      <p:ext uri="{BB962C8B-B14F-4D97-AF65-F5344CB8AC3E}">
        <p14:creationId xmlns:p14="http://schemas.microsoft.com/office/powerpoint/2010/main" val="2716096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63955" y="219845"/>
            <a:ext cx="9603275" cy="1049235"/>
          </a:xfrm>
        </p:spPr>
        <p:txBody>
          <a:bodyPr/>
          <a:lstStyle/>
          <a:p>
            <a:r>
              <a:rPr lang="en-US"/>
              <a:t>Giới thiệu các dòng arduino</a:t>
            </a:r>
            <a:endParaRPr lang="en-US" dirty="0"/>
          </a:p>
        </p:txBody>
      </p:sp>
      <p:pic>
        <p:nvPicPr>
          <p:cNvPr id="6" name="Graphic 5" descr="Tools icon">
            <a:extLst>
              <a:ext uri="{FF2B5EF4-FFF2-40B4-BE49-F238E27FC236}">
                <a16:creationId xmlns:a16="http://schemas.microsoft.com/office/drawing/2014/main" id="{A0524D64-7C99-4DD6-A26E-C33BE01EC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pic>
        <p:nvPicPr>
          <p:cNvPr id="4" name="Picture 3">
            <a:extLst>
              <a:ext uri="{FF2B5EF4-FFF2-40B4-BE49-F238E27FC236}">
                <a16:creationId xmlns:a16="http://schemas.microsoft.com/office/drawing/2014/main" id="{C7487EAF-C3C6-426B-B7A4-9C24DA460EBD}"/>
              </a:ext>
            </a:extLst>
          </p:cNvPr>
          <p:cNvPicPr>
            <a:picLocks noChangeAspect="1"/>
          </p:cNvPicPr>
          <p:nvPr/>
        </p:nvPicPr>
        <p:blipFill>
          <a:blip r:embed="rId5"/>
          <a:stretch>
            <a:fillRect/>
          </a:stretch>
        </p:blipFill>
        <p:spPr>
          <a:xfrm>
            <a:off x="6276975" y="1504177"/>
            <a:ext cx="5581650" cy="3495675"/>
          </a:xfrm>
          <a:prstGeom prst="rect">
            <a:avLst/>
          </a:prstGeom>
        </p:spPr>
      </p:pic>
      <p:pic>
        <p:nvPicPr>
          <p:cNvPr id="7" name="Picture 6">
            <a:extLst>
              <a:ext uri="{FF2B5EF4-FFF2-40B4-BE49-F238E27FC236}">
                <a16:creationId xmlns:a16="http://schemas.microsoft.com/office/drawing/2014/main" id="{5CFC2965-B234-4EB3-A81B-5E3E4443C9F4}"/>
              </a:ext>
            </a:extLst>
          </p:cNvPr>
          <p:cNvPicPr>
            <a:picLocks noChangeAspect="1"/>
          </p:cNvPicPr>
          <p:nvPr/>
        </p:nvPicPr>
        <p:blipFill>
          <a:blip r:embed="rId6"/>
          <a:stretch>
            <a:fillRect/>
          </a:stretch>
        </p:blipFill>
        <p:spPr>
          <a:xfrm>
            <a:off x="579192" y="1269080"/>
            <a:ext cx="5486400" cy="4248150"/>
          </a:xfrm>
          <a:prstGeom prst="rect">
            <a:avLst/>
          </a:prstGeom>
        </p:spPr>
      </p:pic>
    </p:spTree>
    <p:extLst>
      <p:ext uri="{BB962C8B-B14F-4D97-AF65-F5344CB8AC3E}">
        <p14:creationId xmlns:p14="http://schemas.microsoft.com/office/powerpoint/2010/main" val="271293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FCAAA7-378B-4AB2-888A-B4A191DB6DD2}"/>
              </a:ext>
            </a:extLst>
          </p:cNvPr>
          <p:cNvPicPr>
            <a:picLocks noGrp="1" noChangeAspect="1"/>
          </p:cNvPicPr>
          <p:nvPr>
            <p:ph idx="1"/>
          </p:nvPr>
        </p:nvPicPr>
        <p:blipFill>
          <a:blip r:embed="rId2"/>
          <a:stretch>
            <a:fillRect/>
          </a:stretch>
        </p:blipFill>
        <p:spPr>
          <a:xfrm>
            <a:off x="1276779" y="1584196"/>
            <a:ext cx="8887128" cy="4661647"/>
          </a:xfrm>
        </p:spPr>
      </p:pic>
      <p:sp>
        <p:nvSpPr>
          <p:cNvPr id="3" name="Title 2">
            <a:extLst>
              <a:ext uri="{FF2B5EF4-FFF2-40B4-BE49-F238E27FC236}">
                <a16:creationId xmlns:a16="http://schemas.microsoft.com/office/drawing/2014/main" id="{35261156-8320-4194-8A69-7C06BC536CBB}"/>
              </a:ext>
            </a:extLst>
          </p:cNvPr>
          <p:cNvSpPr>
            <a:spLocks noGrp="1"/>
          </p:cNvSpPr>
          <p:nvPr>
            <p:ph type="title"/>
          </p:nvPr>
        </p:nvSpPr>
        <p:spPr/>
        <p:txBody>
          <a:bodyPr/>
          <a:lstStyle/>
          <a:p>
            <a:r>
              <a:rPr lang="en-US"/>
              <a:t>Arduino boards based on ATMEGA328 microcontroller</a:t>
            </a:r>
          </a:p>
        </p:txBody>
      </p:sp>
    </p:spTree>
    <p:extLst>
      <p:ext uri="{BB962C8B-B14F-4D97-AF65-F5344CB8AC3E}">
        <p14:creationId xmlns:p14="http://schemas.microsoft.com/office/powerpoint/2010/main" val="35753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261156-8320-4194-8A69-7C06BC536CBB}"/>
              </a:ext>
            </a:extLst>
          </p:cNvPr>
          <p:cNvSpPr>
            <a:spLocks noGrp="1"/>
          </p:cNvSpPr>
          <p:nvPr>
            <p:ph type="title"/>
          </p:nvPr>
        </p:nvSpPr>
        <p:spPr/>
        <p:txBody>
          <a:bodyPr/>
          <a:lstStyle/>
          <a:p>
            <a:r>
              <a:rPr lang="en-US"/>
              <a:t>Arduino boards based on ATMEGA328 microcontroller</a:t>
            </a:r>
          </a:p>
        </p:txBody>
      </p:sp>
      <p:pic>
        <p:nvPicPr>
          <p:cNvPr id="7" name="Content Placeholder 6">
            <a:extLst>
              <a:ext uri="{FF2B5EF4-FFF2-40B4-BE49-F238E27FC236}">
                <a16:creationId xmlns:a16="http://schemas.microsoft.com/office/drawing/2014/main" id="{E6E68E5C-1B9B-4AA2-8634-356BA4C69C5D}"/>
              </a:ext>
            </a:extLst>
          </p:cNvPr>
          <p:cNvPicPr>
            <a:picLocks noGrp="1" noChangeAspect="1"/>
          </p:cNvPicPr>
          <p:nvPr>
            <p:ph idx="1"/>
          </p:nvPr>
        </p:nvPicPr>
        <p:blipFill>
          <a:blip r:embed="rId2"/>
          <a:stretch>
            <a:fillRect/>
          </a:stretch>
        </p:blipFill>
        <p:spPr>
          <a:xfrm>
            <a:off x="1293604" y="1460440"/>
            <a:ext cx="9603274" cy="4453486"/>
          </a:xfrm>
        </p:spPr>
      </p:pic>
    </p:spTree>
    <p:extLst>
      <p:ext uri="{BB962C8B-B14F-4D97-AF65-F5344CB8AC3E}">
        <p14:creationId xmlns:p14="http://schemas.microsoft.com/office/powerpoint/2010/main" val="129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z="3200"/>
              <a:t>Giới thiệu hệ thống nhúng</a:t>
            </a:r>
            <a:endParaRPr lang="en-GB" sz="3200" dirty="0"/>
          </a:p>
        </p:txBody>
      </p:sp>
      <p:sp>
        <p:nvSpPr>
          <p:cNvPr id="5123" name="Content Placeholder 2"/>
          <p:cNvSpPr>
            <a:spLocks noGrp="1"/>
          </p:cNvSpPr>
          <p:nvPr>
            <p:ph idx="1"/>
          </p:nvPr>
        </p:nvSpPr>
        <p:spPr>
          <a:xfrm>
            <a:off x="1104900" y="1555337"/>
            <a:ext cx="6449366" cy="2781628"/>
          </a:xfrm>
        </p:spPr>
        <p:txBody>
          <a:bodyPr>
            <a:normAutofit/>
          </a:bodyPr>
          <a:lstStyle/>
          <a:p>
            <a:pPr>
              <a:spcBef>
                <a:spcPts val="800"/>
              </a:spcBef>
            </a:pPr>
            <a:r>
              <a:rPr lang="vi-VN" sz="2000"/>
              <a:t>Tại sao phải thêm máy tính vào hệ thống lớn hơn?</a:t>
            </a:r>
          </a:p>
          <a:p>
            <a:pPr lvl="1">
              <a:spcBef>
                <a:spcPts val="800"/>
              </a:spcBef>
            </a:pPr>
            <a:r>
              <a:rPr lang="vi-VN" sz="2000"/>
              <a:t>Hiệu suất tốt hơn</a:t>
            </a:r>
          </a:p>
          <a:p>
            <a:pPr lvl="1">
              <a:spcBef>
                <a:spcPts val="800"/>
              </a:spcBef>
            </a:pPr>
            <a:r>
              <a:rPr lang="vi-VN" sz="2000"/>
              <a:t>Nhiều chức năng và tính năng hơn</a:t>
            </a:r>
          </a:p>
          <a:p>
            <a:pPr lvl="1">
              <a:spcBef>
                <a:spcPts val="800"/>
              </a:spcBef>
            </a:pPr>
            <a:r>
              <a:rPr lang="vi-VN" sz="2000"/>
              <a:t>Chi phí thấp hơn, ví dụ: thông qua tự động hóa</a:t>
            </a:r>
          </a:p>
          <a:p>
            <a:pPr lvl="1">
              <a:spcBef>
                <a:spcPts val="800"/>
              </a:spcBef>
            </a:pPr>
            <a:r>
              <a:rPr lang="vi-VN" sz="2000"/>
              <a:t>Độ tin cậy cao hơn</a:t>
            </a:r>
            <a:endParaRPr lang="en-GB" sz="1800" dirty="0"/>
          </a:p>
        </p:txBody>
      </p:sp>
      <p:grpSp>
        <p:nvGrpSpPr>
          <p:cNvPr id="8" name="Group 7"/>
          <p:cNvGrpSpPr/>
          <p:nvPr/>
        </p:nvGrpSpPr>
        <p:grpSpPr>
          <a:xfrm>
            <a:off x="4538743" y="4500533"/>
            <a:ext cx="2945249" cy="1007893"/>
            <a:chOff x="3505200" y="3894036"/>
            <a:chExt cx="2209800" cy="1436589"/>
          </a:xfrm>
        </p:grpSpPr>
        <p:sp>
          <p:nvSpPr>
            <p:cNvPr id="4" name="Rectangle 3"/>
            <p:cNvSpPr/>
            <p:nvPr/>
          </p:nvSpPr>
          <p:spPr bwMode="auto">
            <a:xfrm>
              <a:off x="3505200" y="3894036"/>
              <a:ext cx="2209800" cy="1436589"/>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5" name="TextBox 4"/>
            <p:cNvSpPr txBox="1"/>
            <p:nvPr/>
          </p:nvSpPr>
          <p:spPr>
            <a:xfrm>
              <a:off x="3657600" y="3894036"/>
              <a:ext cx="1917700" cy="526423"/>
            </a:xfrm>
            <a:prstGeom prst="rect">
              <a:avLst/>
            </a:prstGeom>
            <a:noFill/>
          </p:spPr>
          <p:txBody>
            <a:bodyPr wrap="square" rtlCol="0">
              <a:spAutoFit/>
            </a:bodyPr>
            <a:lstStyle/>
            <a:p>
              <a:r>
                <a:rPr lang="en-GB" dirty="0"/>
                <a:t>Embedded Computer</a:t>
              </a:r>
            </a:p>
          </p:txBody>
        </p:sp>
        <p:sp>
          <p:nvSpPr>
            <p:cNvPr id="18" name="Rectangle 17"/>
            <p:cNvSpPr/>
            <p:nvPr/>
          </p:nvSpPr>
          <p:spPr bwMode="auto">
            <a:xfrm>
              <a:off x="3657600" y="4334417"/>
              <a:ext cx="1917700" cy="354113"/>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400" dirty="0">
                  <a:solidFill>
                    <a:srgbClr val="000000"/>
                  </a:solidFill>
                  <a:latin typeface="Arial" charset="0"/>
                  <a:ea typeface="MS PGothic" pitchFamily="34" charset="-128"/>
                </a:rPr>
                <a:t>Software</a:t>
              </a:r>
            </a:p>
          </p:txBody>
        </p:sp>
        <p:sp>
          <p:nvSpPr>
            <p:cNvPr id="22" name="Rectangle 21"/>
            <p:cNvSpPr/>
            <p:nvPr/>
          </p:nvSpPr>
          <p:spPr bwMode="auto">
            <a:xfrm>
              <a:off x="3670300" y="4833834"/>
              <a:ext cx="1917700" cy="354113"/>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400" dirty="0">
                  <a:solidFill>
                    <a:srgbClr val="000000"/>
                  </a:solidFill>
                  <a:latin typeface="Arial" charset="0"/>
                  <a:ea typeface="MS PGothic" pitchFamily="34" charset="-128"/>
                </a:rPr>
                <a:t>Hardware</a:t>
              </a:r>
            </a:p>
          </p:txBody>
        </p:sp>
      </p:grpSp>
      <p:sp>
        <p:nvSpPr>
          <p:cNvPr id="6" name="Right Arrow 5"/>
          <p:cNvSpPr/>
          <p:nvPr/>
        </p:nvSpPr>
        <p:spPr bwMode="auto">
          <a:xfrm>
            <a:off x="3320018" y="4816270"/>
            <a:ext cx="1134090" cy="354113"/>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24" name="Right Arrow 23"/>
          <p:cNvSpPr/>
          <p:nvPr/>
        </p:nvSpPr>
        <p:spPr bwMode="auto">
          <a:xfrm>
            <a:off x="7670185" y="4816270"/>
            <a:ext cx="1134090" cy="354113"/>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25" name="TextBox 24"/>
          <p:cNvSpPr txBox="1"/>
          <p:nvPr/>
        </p:nvSpPr>
        <p:spPr>
          <a:xfrm>
            <a:off x="1614651" y="4752638"/>
            <a:ext cx="1853476" cy="646331"/>
          </a:xfrm>
          <a:prstGeom prst="rect">
            <a:avLst/>
          </a:prstGeom>
          <a:noFill/>
        </p:spPr>
        <p:txBody>
          <a:bodyPr wrap="square" rtlCol="0">
            <a:spAutoFit/>
          </a:bodyPr>
          <a:lstStyle/>
          <a:p>
            <a:r>
              <a:rPr lang="en-GB" dirty="0"/>
              <a:t>Input from </a:t>
            </a:r>
          </a:p>
          <a:p>
            <a:r>
              <a:rPr lang="en-GB" dirty="0"/>
              <a:t>Environment</a:t>
            </a:r>
          </a:p>
        </p:txBody>
      </p:sp>
      <p:sp>
        <p:nvSpPr>
          <p:cNvPr id="26" name="TextBox 25"/>
          <p:cNvSpPr txBox="1"/>
          <p:nvPr/>
        </p:nvSpPr>
        <p:spPr>
          <a:xfrm>
            <a:off x="8855055" y="4739937"/>
            <a:ext cx="2539008" cy="369332"/>
          </a:xfrm>
          <a:prstGeom prst="rect">
            <a:avLst/>
          </a:prstGeom>
          <a:noFill/>
        </p:spPr>
        <p:txBody>
          <a:bodyPr wrap="square" rtlCol="0">
            <a:spAutoFit/>
          </a:bodyPr>
          <a:lstStyle/>
          <a:p>
            <a:r>
              <a:rPr lang="en-GB" dirty="0"/>
              <a:t>Output to Environment </a:t>
            </a:r>
          </a:p>
        </p:txBody>
      </p:sp>
      <p:sp>
        <p:nvSpPr>
          <p:cNvPr id="7" name="Up-Down Arrow 6"/>
          <p:cNvSpPr/>
          <p:nvPr/>
        </p:nvSpPr>
        <p:spPr bwMode="auto">
          <a:xfrm>
            <a:off x="4919593" y="5508427"/>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27" name="Up-Down Arrow 26"/>
          <p:cNvSpPr/>
          <p:nvPr/>
        </p:nvSpPr>
        <p:spPr bwMode="auto">
          <a:xfrm>
            <a:off x="6696899" y="5508427"/>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28" name="TextBox 27"/>
          <p:cNvSpPr txBox="1"/>
          <p:nvPr/>
        </p:nvSpPr>
        <p:spPr>
          <a:xfrm>
            <a:off x="4102879" y="6217141"/>
            <a:ext cx="2056596" cy="369332"/>
          </a:xfrm>
          <a:prstGeom prst="rect">
            <a:avLst/>
          </a:prstGeom>
          <a:noFill/>
        </p:spPr>
        <p:txBody>
          <a:bodyPr wrap="square" rtlCol="0">
            <a:spAutoFit/>
          </a:bodyPr>
          <a:lstStyle/>
          <a:p>
            <a:pPr algn="ctr"/>
            <a:r>
              <a:rPr lang="en-GB" dirty="0"/>
              <a:t>User Interface</a:t>
            </a:r>
          </a:p>
        </p:txBody>
      </p:sp>
      <p:sp>
        <p:nvSpPr>
          <p:cNvPr id="29" name="TextBox 28"/>
          <p:cNvSpPr txBox="1"/>
          <p:nvPr/>
        </p:nvSpPr>
        <p:spPr>
          <a:xfrm>
            <a:off x="6146780" y="6217141"/>
            <a:ext cx="2555935" cy="369332"/>
          </a:xfrm>
          <a:prstGeom prst="rect">
            <a:avLst/>
          </a:prstGeom>
          <a:noFill/>
        </p:spPr>
        <p:txBody>
          <a:bodyPr wrap="square" rtlCol="0">
            <a:spAutoFit/>
          </a:bodyPr>
          <a:lstStyle/>
          <a:p>
            <a:pPr algn="ctr"/>
            <a:r>
              <a:rPr lang="en-GB" dirty="0"/>
              <a:t>Link to other Systems</a:t>
            </a:r>
          </a:p>
        </p:txBody>
      </p:sp>
      <p:grpSp>
        <p:nvGrpSpPr>
          <p:cNvPr id="2" name="Group 1"/>
          <p:cNvGrpSpPr/>
          <p:nvPr/>
        </p:nvGrpSpPr>
        <p:grpSpPr>
          <a:xfrm>
            <a:off x="7742908" y="1293274"/>
            <a:ext cx="3834335" cy="3421732"/>
            <a:chOff x="7468074" y="890431"/>
            <a:chExt cx="4870597" cy="3421732"/>
          </a:xfrm>
        </p:grpSpPr>
        <p:sp>
          <p:nvSpPr>
            <p:cNvPr id="13" name="Oval 12"/>
            <p:cNvSpPr/>
            <p:nvPr/>
          </p:nvSpPr>
          <p:spPr bwMode="auto">
            <a:xfrm>
              <a:off x="8134985" y="1338788"/>
              <a:ext cx="3426742" cy="2571061"/>
            </a:xfrm>
            <a:prstGeom prst="ellipse">
              <a:avLst/>
            </a:prstGeom>
            <a:noFill/>
            <a:ln w="38100"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pic>
          <p:nvPicPr>
            <p:cNvPr id="1026" name="Picture 2" descr="C:\Users\seahon01\AppData\Local\Microsoft\Windows\Temporary Internet Files\Content.IE5\RJRYJ6T0\MC90044133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8074" y="1676374"/>
              <a:ext cx="1333820" cy="10007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seahon01\AppData\Local\Microsoft\Windows\Temporary Internet Files\Content.IE5\RJRYJ6T0\MC9004413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2446" y="890431"/>
              <a:ext cx="1195149" cy="89671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C:\Users\seahon01\AppData\Local\Microsoft\Windows\Temporary Internet Files\Content.IE5\S9QFAHRI\MC90043163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178" y="3099313"/>
              <a:ext cx="1498015" cy="1123950"/>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seahon01\AppData\Local\Microsoft\Windows\Temporary Internet Files\Content.IE5\2OK930UB\MC90043257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6301" y="1689132"/>
              <a:ext cx="1572370" cy="1179738"/>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C:\Users\seahon01\AppData\Local\Microsoft\Windows\Temporary Internet Files\Content.IE5\2JIFLXU7\MC90043483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2839" y="3010413"/>
              <a:ext cx="1734989" cy="130175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5" name="TextBox 64"/>
          <p:cNvSpPr txBox="1"/>
          <p:nvPr/>
        </p:nvSpPr>
        <p:spPr>
          <a:xfrm>
            <a:off x="8804275" y="2571590"/>
            <a:ext cx="1413933" cy="646331"/>
          </a:xfrm>
          <a:prstGeom prst="rect">
            <a:avLst/>
          </a:prstGeom>
          <a:noFill/>
        </p:spPr>
        <p:txBody>
          <a:bodyPr wrap="square" rtlCol="0">
            <a:spAutoFit/>
          </a:bodyPr>
          <a:lstStyle/>
          <a:p>
            <a:pPr algn="ctr"/>
            <a:r>
              <a:rPr lang="en-GB" dirty="0"/>
              <a:t>Embedded</a:t>
            </a:r>
          </a:p>
          <a:p>
            <a:pPr algn="ctr"/>
            <a:r>
              <a:rPr lang="en-GB" dirty="0"/>
              <a:t>System</a:t>
            </a:r>
          </a:p>
        </p:txBody>
      </p:sp>
      <p:sp>
        <p:nvSpPr>
          <p:cNvPr id="3" name="Date Placeholder 2">
            <a:extLst>
              <a:ext uri="{FF2B5EF4-FFF2-40B4-BE49-F238E27FC236}">
                <a16:creationId xmlns:a16="http://schemas.microsoft.com/office/drawing/2014/main" id="{A47196C3-8988-F1C7-A35E-86268F3A5001}"/>
              </a:ext>
            </a:extLst>
          </p:cNvPr>
          <p:cNvSpPr>
            <a:spLocks noGrp="1"/>
          </p:cNvSpPr>
          <p:nvPr>
            <p:ph type="dt" sz="half" idx="10"/>
          </p:nvPr>
        </p:nvSpPr>
        <p:spPr/>
        <p:txBody>
          <a:bodyPr/>
          <a:lstStyle/>
          <a:p>
            <a:r>
              <a:rPr lang="en-US"/>
              <a:t>10/15/2023</a:t>
            </a:r>
          </a:p>
        </p:txBody>
      </p:sp>
      <p:sp>
        <p:nvSpPr>
          <p:cNvPr id="9" name="Footer Placeholder 8">
            <a:extLst>
              <a:ext uri="{FF2B5EF4-FFF2-40B4-BE49-F238E27FC236}">
                <a16:creationId xmlns:a16="http://schemas.microsoft.com/office/drawing/2014/main" id="{08D11DBC-8A0D-4B9E-EA93-BFEBDB9A8981}"/>
              </a:ext>
            </a:extLst>
          </p:cNvPr>
          <p:cNvSpPr>
            <a:spLocks noGrp="1"/>
          </p:cNvSpPr>
          <p:nvPr>
            <p:ph type="ftr" sz="quarter" idx="11"/>
          </p:nvPr>
        </p:nvSpPr>
        <p:spPr/>
        <p:txBody>
          <a:bodyPr/>
          <a:lstStyle/>
          <a:p>
            <a:r>
              <a:rPr lang="en-US"/>
              <a:t>IOT</a:t>
            </a:r>
          </a:p>
        </p:txBody>
      </p:sp>
      <p:sp>
        <p:nvSpPr>
          <p:cNvPr id="10" name="Slide Number Placeholder 9">
            <a:extLst>
              <a:ext uri="{FF2B5EF4-FFF2-40B4-BE49-F238E27FC236}">
                <a16:creationId xmlns:a16="http://schemas.microsoft.com/office/drawing/2014/main" id="{4ECEC031-A4F5-6F0B-D252-B431F5D10C6B}"/>
              </a:ext>
            </a:extLst>
          </p:cNvPr>
          <p:cNvSpPr>
            <a:spLocks noGrp="1"/>
          </p:cNvSpPr>
          <p:nvPr>
            <p:ph type="sldNum" sz="quarter" idx="12"/>
          </p:nvPr>
        </p:nvSpPr>
        <p:spPr/>
        <p:txBody>
          <a:bodyPr/>
          <a:lstStyle/>
          <a:p>
            <a:fld id="{0FF54DE5-C571-48E8-A5BC-B369434E2F44}" type="slidenum">
              <a:rPr lang="en-US" smtClean="0"/>
              <a:t>4</a:t>
            </a:fld>
            <a:endParaRPr lang="en-US"/>
          </a:p>
        </p:txBody>
      </p:sp>
    </p:spTree>
    <p:extLst>
      <p:ext uri="{BB962C8B-B14F-4D97-AF65-F5344CB8AC3E}">
        <p14:creationId xmlns:p14="http://schemas.microsoft.com/office/powerpoint/2010/main" val="111966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58B8F-1C8C-4C88-B130-B94412E7F66B}"/>
              </a:ext>
            </a:extLst>
          </p:cNvPr>
          <p:cNvPicPr>
            <a:picLocks noGrp="1" noChangeAspect="1"/>
          </p:cNvPicPr>
          <p:nvPr>
            <p:ph idx="1"/>
          </p:nvPr>
        </p:nvPicPr>
        <p:blipFill>
          <a:blip r:embed="rId2"/>
          <a:stretch>
            <a:fillRect/>
          </a:stretch>
        </p:blipFill>
        <p:spPr>
          <a:xfrm>
            <a:off x="1549340" y="1668615"/>
            <a:ext cx="8429929" cy="3520769"/>
          </a:xfrm>
        </p:spPr>
      </p:pic>
      <p:sp>
        <p:nvSpPr>
          <p:cNvPr id="3" name="Title 2">
            <a:extLst>
              <a:ext uri="{FF2B5EF4-FFF2-40B4-BE49-F238E27FC236}">
                <a16:creationId xmlns:a16="http://schemas.microsoft.com/office/drawing/2014/main" id="{29DA873F-A16E-472D-AF72-9813DCCFE1CE}"/>
              </a:ext>
            </a:extLst>
          </p:cNvPr>
          <p:cNvSpPr>
            <a:spLocks noGrp="1"/>
          </p:cNvSpPr>
          <p:nvPr>
            <p:ph type="title"/>
          </p:nvPr>
        </p:nvSpPr>
        <p:spPr/>
        <p:txBody>
          <a:bodyPr/>
          <a:lstStyle/>
          <a:p>
            <a:r>
              <a:rPr lang="en-US"/>
              <a:t>Arduino boards based on ATMEGA32u4 microcontroller</a:t>
            </a:r>
          </a:p>
        </p:txBody>
      </p:sp>
    </p:spTree>
    <p:extLst>
      <p:ext uri="{BB962C8B-B14F-4D97-AF65-F5344CB8AC3E}">
        <p14:creationId xmlns:p14="http://schemas.microsoft.com/office/powerpoint/2010/main" val="4880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D60E3D-74F7-4554-A614-86E8B03878C1}"/>
              </a:ext>
            </a:extLst>
          </p:cNvPr>
          <p:cNvPicPr>
            <a:picLocks noGrp="1" noChangeAspect="1"/>
          </p:cNvPicPr>
          <p:nvPr>
            <p:ph idx="1"/>
          </p:nvPr>
        </p:nvPicPr>
        <p:blipFill>
          <a:blip r:embed="rId2"/>
          <a:stretch>
            <a:fillRect/>
          </a:stretch>
        </p:blipFill>
        <p:spPr>
          <a:xfrm>
            <a:off x="1432581" y="1703693"/>
            <a:ext cx="8904808" cy="3450613"/>
          </a:xfrm>
          <a:noFill/>
        </p:spPr>
      </p:pic>
      <p:sp>
        <p:nvSpPr>
          <p:cNvPr id="3" name="Title 2">
            <a:extLst>
              <a:ext uri="{FF2B5EF4-FFF2-40B4-BE49-F238E27FC236}">
                <a16:creationId xmlns:a16="http://schemas.microsoft.com/office/drawing/2014/main" id="{5A331E27-10C3-4FC2-804E-C1EE4398BE4E}"/>
              </a:ext>
            </a:extLst>
          </p:cNvPr>
          <p:cNvSpPr>
            <a:spLocks noGrp="1"/>
          </p:cNvSpPr>
          <p:nvPr>
            <p:ph type="title"/>
          </p:nvPr>
        </p:nvSpPr>
        <p:spPr>
          <a:xfrm>
            <a:off x="1294363" y="92049"/>
            <a:ext cx="9603275" cy="1049235"/>
          </a:xfrm>
        </p:spPr>
        <p:txBody>
          <a:bodyPr anchor="t">
            <a:normAutofit/>
          </a:bodyPr>
          <a:lstStyle/>
          <a:p>
            <a:r>
              <a:rPr lang="en-US"/>
              <a:t>Arduino boards based on ATMEGA2560 microcontroller</a:t>
            </a:r>
          </a:p>
        </p:txBody>
      </p:sp>
    </p:spTree>
    <p:extLst>
      <p:ext uri="{BB962C8B-B14F-4D97-AF65-F5344CB8AC3E}">
        <p14:creationId xmlns:p14="http://schemas.microsoft.com/office/powerpoint/2010/main" val="345185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62DEC-817C-4DBF-BA6D-0A017B726519}"/>
              </a:ext>
            </a:extLst>
          </p:cNvPr>
          <p:cNvSpPr>
            <a:spLocks noGrp="1"/>
          </p:cNvSpPr>
          <p:nvPr>
            <p:ph type="title"/>
          </p:nvPr>
        </p:nvSpPr>
        <p:spPr/>
        <p:txBody>
          <a:bodyPr/>
          <a:lstStyle/>
          <a:p>
            <a:r>
              <a:rPr lang="en-US"/>
              <a:t>Arduino - Mô tả bo mạch</a:t>
            </a:r>
          </a:p>
        </p:txBody>
      </p:sp>
      <p:pic>
        <p:nvPicPr>
          <p:cNvPr id="6" name="Content Placeholder 5">
            <a:extLst>
              <a:ext uri="{FF2B5EF4-FFF2-40B4-BE49-F238E27FC236}">
                <a16:creationId xmlns:a16="http://schemas.microsoft.com/office/drawing/2014/main" id="{920F2BD6-CC49-4BE1-8377-8B7A2F33AD17}"/>
              </a:ext>
            </a:extLst>
          </p:cNvPr>
          <p:cNvPicPr>
            <a:picLocks noGrp="1" noChangeAspect="1"/>
          </p:cNvPicPr>
          <p:nvPr>
            <p:ph idx="1"/>
          </p:nvPr>
        </p:nvPicPr>
        <p:blipFill>
          <a:blip r:embed="rId2"/>
          <a:stretch>
            <a:fillRect/>
          </a:stretch>
        </p:blipFill>
        <p:spPr>
          <a:xfrm>
            <a:off x="2087880" y="1477516"/>
            <a:ext cx="7421880" cy="4802316"/>
          </a:xfrm>
          <a:prstGeom prst="rect">
            <a:avLst/>
          </a:prstGeom>
        </p:spPr>
      </p:pic>
    </p:spTree>
    <p:extLst>
      <p:ext uri="{BB962C8B-B14F-4D97-AF65-F5344CB8AC3E}">
        <p14:creationId xmlns:p14="http://schemas.microsoft.com/office/powerpoint/2010/main" val="5609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D83005-B596-4654-8C0A-175A816BE62E}"/>
              </a:ext>
            </a:extLst>
          </p:cNvPr>
          <p:cNvPicPr>
            <a:picLocks noGrp="1" noChangeAspect="1"/>
          </p:cNvPicPr>
          <p:nvPr>
            <p:ph idx="1"/>
          </p:nvPr>
        </p:nvPicPr>
        <p:blipFill>
          <a:blip r:embed="rId2"/>
          <a:stretch>
            <a:fillRect/>
          </a:stretch>
        </p:blipFill>
        <p:spPr>
          <a:xfrm>
            <a:off x="3200400" y="1343527"/>
            <a:ext cx="4593772" cy="4475745"/>
          </a:xfrm>
          <a:prstGeom prst="rect">
            <a:avLst/>
          </a:prstGeom>
        </p:spPr>
      </p:pic>
      <p:sp>
        <p:nvSpPr>
          <p:cNvPr id="3" name="Title 2">
            <a:extLst>
              <a:ext uri="{FF2B5EF4-FFF2-40B4-BE49-F238E27FC236}">
                <a16:creationId xmlns:a16="http://schemas.microsoft.com/office/drawing/2014/main" id="{39FFF610-36C9-48EB-BE61-1A881B7CB4B3}"/>
              </a:ext>
            </a:extLst>
          </p:cNvPr>
          <p:cNvSpPr>
            <a:spLocks noGrp="1"/>
          </p:cNvSpPr>
          <p:nvPr>
            <p:ph type="title"/>
          </p:nvPr>
        </p:nvSpPr>
        <p:spPr/>
        <p:txBody>
          <a:bodyPr/>
          <a:lstStyle/>
          <a:p>
            <a:r>
              <a:rPr lang="en-US"/>
              <a:t>Memory</a:t>
            </a:r>
          </a:p>
        </p:txBody>
      </p:sp>
    </p:spTree>
    <p:extLst>
      <p:ext uri="{BB962C8B-B14F-4D97-AF65-F5344CB8AC3E}">
        <p14:creationId xmlns:p14="http://schemas.microsoft.com/office/powerpoint/2010/main" val="19104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8F6A0-7C2C-8548-DE29-5897A3F8A3EF}"/>
              </a:ext>
            </a:extLst>
          </p:cNvPr>
          <p:cNvSpPr>
            <a:spLocks noGrp="1"/>
          </p:cNvSpPr>
          <p:nvPr>
            <p:ph type="ctrTitle"/>
          </p:nvPr>
        </p:nvSpPr>
        <p:spPr/>
        <p:txBody>
          <a:bodyPr/>
          <a:lstStyle/>
          <a:p>
            <a:r>
              <a:rPr lang="en-US"/>
              <a:t>Các Ví Dụ hệ thống nhúng</a:t>
            </a:r>
          </a:p>
        </p:txBody>
      </p:sp>
      <p:sp>
        <p:nvSpPr>
          <p:cNvPr id="5" name="Subtitle 4">
            <a:extLst>
              <a:ext uri="{FF2B5EF4-FFF2-40B4-BE49-F238E27FC236}">
                <a16:creationId xmlns:a16="http://schemas.microsoft.com/office/drawing/2014/main" id="{ECC46954-F2AA-61B8-E659-60D8AC77C9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6233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z="3200"/>
              <a:t>Bike </a:t>
            </a:r>
            <a:r>
              <a:rPr lang="en-GB" sz="3200" dirty="0"/>
              <a:t>Computer</a:t>
            </a:r>
          </a:p>
        </p:txBody>
      </p:sp>
      <p:sp>
        <p:nvSpPr>
          <p:cNvPr id="5123" name="Content Placeholder 2"/>
          <p:cNvSpPr>
            <a:spLocks noGrp="1"/>
          </p:cNvSpPr>
          <p:nvPr>
            <p:ph idx="1"/>
          </p:nvPr>
        </p:nvSpPr>
        <p:spPr>
          <a:xfrm>
            <a:off x="1086694" y="1239837"/>
            <a:ext cx="5801169" cy="5049837"/>
          </a:xfrm>
        </p:spPr>
        <p:txBody>
          <a:bodyPr>
            <a:normAutofit/>
          </a:bodyPr>
          <a:lstStyle/>
          <a:p>
            <a:pPr>
              <a:spcBef>
                <a:spcPts val="600"/>
              </a:spcBef>
            </a:pPr>
            <a:r>
              <a:rPr lang="en-US" sz="1800"/>
              <a:t>Chức năng</a:t>
            </a:r>
          </a:p>
          <a:p>
            <a:pPr lvl="1"/>
            <a:r>
              <a:rPr lang="en-US" sz="1800"/>
              <a:t>Đo tốc độ và khoảng cách</a:t>
            </a:r>
            <a:endParaRPr lang="en-US" sz="1800" dirty="0"/>
          </a:p>
          <a:p>
            <a:pPr>
              <a:spcBef>
                <a:spcPts val="600"/>
              </a:spcBef>
            </a:pPr>
            <a:r>
              <a:rPr lang="vi-VN" sz="1800"/>
              <a:t>Hạn chế</a:t>
            </a:r>
          </a:p>
          <a:p>
            <a:pPr lvl="1"/>
            <a:r>
              <a:rPr lang="vi-VN" sz="1800"/>
              <a:t>Kích cỡ</a:t>
            </a:r>
          </a:p>
          <a:p>
            <a:pPr lvl="1"/>
            <a:r>
              <a:rPr lang="vi-VN" sz="1800"/>
              <a:t>Trị giá</a:t>
            </a:r>
          </a:p>
          <a:p>
            <a:pPr lvl="1"/>
            <a:r>
              <a:rPr lang="vi-VN" sz="1800"/>
              <a:t>năng lượng</a:t>
            </a:r>
          </a:p>
          <a:p>
            <a:pPr lvl="1"/>
            <a:r>
              <a:rPr lang="vi-VN" sz="1800"/>
              <a:t>Cân nặng</a:t>
            </a:r>
            <a:endParaRPr lang="en-US" sz="1800"/>
          </a:p>
          <a:p>
            <a:r>
              <a:rPr lang="en-US" sz="1800"/>
              <a:t>Đầu vào</a:t>
            </a:r>
          </a:p>
          <a:p>
            <a:pPr lvl="1"/>
            <a:r>
              <a:rPr lang="en-US" sz="1800"/>
              <a:t>Chỉ báo vòng quay bánh xe</a:t>
            </a:r>
          </a:p>
          <a:p>
            <a:pPr lvl="1"/>
            <a:r>
              <a:rPr lang="en-US" sz="1800"/>
              <a:t>Nút chế độOutput</a:t>
            </a:r>
            <a:endParaRPr lang="en-US" sz="1800" dirty="0"/>
          </a:p>
          <a:p>
            <a:r>
              <a:rPr lang="en-US" sz="1800"/>
              <a:t>Màn hình tinh thể lỏng</a:t>
            </a:r>
          </a:p>
          <a:p>
            <a:r>
              <a:rPr lang="en-US" sz="1800"/>
              <a:t>Sử dụng vi điều khiển hiệu suất thấp</a:t>
            </a:r>
          </a:p>
          <a:p>
            <a:pPr lvl="1"/>
            <a:r>
              <a:rPr lang="en-US" sz="1800"/>
              <a:t>8-bit, 10 MIPS</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924" y="2500773"/>
            <a:ext cx="1816282" cy="1911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own Arrow 1"/>
          <p:cNvSpPr/>
          <p:nvPr/>
        </p:nvSpPr>
        <p:spPr bwMode="auto">
          <a:xfrm>
            <a:off x="7956903" y="1371600"/>
            <a:ext cx="546325" cy="9774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9" name="Down Arrow 8"/>
          <p:cNvSpPr/>
          <p:nvPr/>
        </p:nvSpPr>
        <p:spPr bwMode="auto">
          <a:xfrm>
            <a:off x="7956903" y="4572000"/>
            <a:ext cx="546325" cy="9774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GB" sz="1400" b="1">
              <a:solidFill>
                <a:srgbClr val="000000"/>
              </a:solidFill>
              <a:latin typeface="Arial" charset="0"/>
              <a:ea typeface="MS PGothic" pitchFamily="34" charset="-128"/>
            </a:endParaRPr>
          </a:p>
        </p:txBody>
      </p:sp>
      <p:sp>
        <p:nvSpPr>
          <p:cNvPr id="4" name="TextBox 3"/>
          <p:cNvSpPr txBox="1"/>
          <p:nvPr/>
        </p:nvSpPr>
        <p:spPr>
          <a:xfrm>
            <a:off x="8937289" y="1403131"/>
            <a:ext cx="2369806" cy="923330"/>
          </a:xfrm>
          <a:prstGeom prst="rect">
            <a:avLst/>
          </a:prstGeom>
          <a:noFill/>
        </p:spPr>
        <p:txBody>
          <a:bodyPr wrap="square" rtlCol="0">
            <a:spAutoFit/>
          </a:bodyPr>
          <a:lstStyle/>
          <a:p>
            <a:r>
              <a:rPr lang="en-GB" dirty="0"/>
              <a:t>Input: </a:t>
            </a:r>
          </a:p>
          <a:p>
            <a:r>
              <a:rPr lang="en-GB" dirty="0"/>
              <a:t>Wheel rotation</a:t>
            </a:r>
          </a:p>
          <a:p>
            <a:r>
              <a:rPr lang="en-GB" dirty="0"/>
              <a:t>Mode key</a:t>
            </a:r>
          </a:p>
        </p:txBody>
      </p:sp>
      <p:sp>
        <p:nvSpPr>
          <p:cNvPr id="11" name="TextBox 10"/>
          <p:cNvSpPr txBox="1"/>
          <p:nvPr/>
        </p:nvSpPr>
        <p:spPr>
          <a:xfrm>
            <a:off x="8937289" y="4691399"/>
            <a:ext cx="2369806" cy="923330"/>
          </a:xfrm>
          <a:prstGeom prst="rect">
            <a:avLst/>
          </a:prstGeom>
          <a:noFill/>
        </p:spPr>
        <p:txBody>
          <a:bodyPr wrap="square" rtlCol="0">
            <a:spAutoFit/>
          </a:bodyPr>
          <a:lstStyle/>
          <a:p>
            <a:r>
              <a:rPr lang="en-GB" dirty="0"/>
              <a:t>Output:</a:t>
            </a:r>
          </a:p>
          <a:p>
            <a:r>
              <a:rPr lang="en-GB" dirty="0"/>
              <a:t>Display speed and distance</a:t>
            </a:r>
          </a:p>
        </p:txBody>
      </p:sp>
      <p:sp>
        <p:nvSpPr>
          <p:cNvPr id="3" name="Date Placeholder 2">
            <a:extLst>
              <a:ext uri="{FF2B5EF4-FFF2-40B4-BE49-F238E27FC236}">
                <a16:creationId xmlns:a16="http://schemas.microsoft.com/office/drawing/2014/main" id="{F2AF0EDA-FA7E-B8C1-6FEC-07E43A5D292F}"/>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4A6BFBB9-B382-CF30-1CA8-B104BB998983}"/>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EFAA77FD-6F74-20A5-EB7D-E50494AA8028}"/>
              </a:ext>
            </a:extLst>
          </p:cNvPr>
          <p:cNvSpPr>
            <a:spLocks noGrp="1"/>
          </p:cNvSpPr>
          <p:nvPr>
            <p:ph type="sldNum" sz="quarter" idx="12"/>
          </p:nvPr>
        </p:nvSpPr>
        <p:spPr/>
        <p:txBody>
          <a:bodyPr/>
          <a:lstStyle/>
          <a:p>
            <a:fld id="{0FF54DE5-C571-48E8-A5BC-B369434E2F44}" type="slidenum">
              <a:rPr lang="en-US" smtClean="0"/>
              <a:t>45</a:t>
            </a:fld>
            <a:endParaRPr lang="en-US"/>
          </a:p>
        </p:txBody>
      </p:sp>
    </p:spTree>
    <p:extLst>
      <p:ext uri="{BB962C8B-B14F-4D97-AF65-F5344CB8AC3E}">
        <p14:creationId xmlns:p14="http://schemas.microsoft.com/office/powerpoint/2010/main" val="15436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z="3200" dirty="0"/>
              <a:t>Gasoline Automobile Engine Control Unit</a:t>
            </a:r>
          </a:p>
        </p:txBody>
      </p:sp>
      <p:sp>
        <p:nvSpPr>
          <p:cNvPr id="5123" name="Content Placeholder 2"/>
          <p:cNvSpPr>
            <a:spLocks noGrp="1"/>
          </p:cNvSpPr>
          <p:nvPr>
            <p:ph idx="1"/>
          </p:nvPr>
        </p:nvSpPr>
        <p:spPr>
          <a:xfrm>
            <a:off x="758838" y="1533756"/>
            <a:ext cx="5939392" cy="5049837"/>
          </a:xfrm>
        </p:spPr>
        <p:txBody>
          <a:bodyPr/>
          <a:lstStyle/>
          <a:p>
            <a:pPr>
              <a:spcBef>
                <a:spcPts val="600"/>
              </a:spcBef>
            </a:pPr>
            <a:r>
              <a:rPr lang="vi-VN" sz="2000"/>
              <a:t>Chức năng</a:t>
            </a:r>
          </a:p>
          <a:p>
            <a:pPr lvl="1"/>
            <a:r>
              <a:rPr lang="vi-VN" sz="2000"/>
              <a:t>Phun nhiên liệu</a:t>
            </a:r>
          </a:p>
          <a:p>
            <a:pPr lvl="1"/>
            <a:r>
              <a:rPr lang="vi-VN" sz="2000"/>
              <a:t>Cài đặt lượng khí nạp</a:t>
            </a:r>
          </a:p>
          <a:p>
            <a:pPr lvl="1"/>
            <a:r>
              <a:rPr lang="vi-VN" sz="2000"/>
              <a:t>Thời điểm đánh lửa</a:t>
            </a:r>
          </a:p>
          <a:p>
            <a:pPr lvl="1"/>
            <a:r>
              <a:rPr lang="vi-VN" sz="2000"/>
              <a:t>Tuần hoàn khí thải</a:t>
            </a:r>
          </a:p>
          <a:p>
            <a:pPr lvl="1"/>
            <a:r>
              <a:rPr lang="vi-VN" sz="2000"/>
              <a:t>Điều khiển ga điện tử</a:t>
            </a:r>
          </a:p>
          <a:p>
            <a:pPr lvl="1"/>
            <a:r>
              <a:rPr lang="vi-VN" sz="2000"/>
              <a:t>Kiểm soát tiếng gõ</a:t>
            </a:r>
          </a:p>
          <a:p>
            <a:pPr>
              <a:spcBef>
                <a:spcPts val="600"/>
              </a:spcBef>
            </a:pPr>
            <a:endParaRPr lang="vi-VN" sz="2000"/>
          </a:p>
          <a:p>
            <a:pPr>
              <a:spcBef>
                <a:spcPts val="600"/>
              </a:spcBef>
            </a:pPr>
            <a:r>
              <a:rPr lang="vi-VN" sz="2000"/>
              <a:t>Hạn chế</a:t>
            </a:r>
          </a:p>
          <a:p>
            <a:pPr lvl="1"/>
            <a:r>
              <a:rPr lang="vi-VN" sz="2000"/>
              <a:t>Độ tin cậy trong môi trường khắc nghiệt</a:t>
            </a:r>
          </a:p>
          <a:p>
            <a:pPr lvl="1"/>
            <a:r>
              <a:rPr lang="vi-VN" sz="2000"/>
              <a:t>Trị giá</a:t>
            </a:r>
          </a:p>
          <a:p>
            <a:pPr lvl="1"/>
            <a:r>
              <a:rPr lang="vi-VN" sz="2000"/>
              <a:t>Cân nặng</a:t>
            </a:r>
            <a:endParaRPr lang="en-GB" sz="1800" dirty="0"/>
          </a:p>
        </p:txBody>
      </p:sp>
      <p:sp>
        <p:nvSpPr>
          <p:cNvPr id="6" name="Content Placeholder 2"/>
          <p:cNvSpPr txBox="1">
            <a:spLocks/>
          </p:cNvSpPr>
          <p:nvPr/>
        </p:nvSpPr>
        <p:spPr bwMode="auto">
          <a:xfrm>
            <a:off x="6095241" y="1233205"/>
            <a:ext cx="5908810" cy="28660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a:spcBef>
                <a:spcPts val="600"/>
              </a:spcBef>
            </a:pPr>
            <a:r>
              <a:rPr lang="en-GB" sz="1800" kern="0">
                <a:latin typeface="Arial" panose="020B0604020202020204" pitchFamily="34" charset="0"/>
                <a:cs typeface="Arial" panose="020B0604020202020204" pitchFamily="34" charset="0"/>
              </a:rPr>
              <a:t>Nhiều đầu vào và đầu ra</a:t>
            </a:r>
          </a:p>
          <a:p>
            <a:pPr lvl="1">
              <a:spcBef>
                <a:spcPts val="600"/>
              </a:spcBef>
            </a:pPr>
            <a:r>
              <a:rPr lang="en-GB" sz="1800" kern="0">
                <a:latin typeface="Arial" panose="020B0604020202020204" pitchFamily="34" charset="0"/>
                <a:cs typeface="Arial" panose="020B0604020202020204" pitchFamily="34" charset="0"/>
              </a:rPr>
              <a:t>Cảm biến và bộ truyền động rời rạc</a:t>
            </a:r>
          </a:p>
          <a:p>
            <a:pPr lvl="1">
              <a:spcBef>
                <a:spcPts val="600"/>
              </a:spcBef>
            </a:pPr>
            <a:r>
              <a:rPr lang="en-GB" sz="1800" kern="0">
                <a:latin typeface="Arial" panose="020B0604020202020204" pitchFamily="34" charset="0"/>
                <a:cs typeface="Arial" panose="020B0604020202020204" pitchFamily="34" charset="0"/>
              </a:rPr>
              <a:t>Giao diện mạng với phần còn lại của xe</a:t>
            </a:r>
          </a:p>
          <a:p>
            <a:pPr>
              <a:spcBef>
                <a:spcPts val="600"/>
              </a:spcBef>
            </a:pPr>
            <a:r>
              <a:rPr lang="en-GB" sz="1800" kern="0">
                <a:latin typeface="Arial" panose="020B0604020202020204" pitchFamily="34" charset="0"/>
                <a:cs typeface="Arial" panose="020B0604020202020204" pitchFamily="34" charset="0"/>
              </a:rPr>
              <a:t>Sử dụng vi điều khiển hiệu suất cao</a:t>
            </a:r>
          </a:p>
          <a:p>
            <a:pPr lvl="1">
              <a:spcBef>
                <a:spcPts val="600"/>
              </a:spcBef>
            </a:pPr>
            <a:r>
              <a:rPr lang="en-GB" sz="1800" kern="0">
                <a:latin typeface="Arial" panose="020B0604020202020204" pitchFamily="34" charset="0"/>
                <a:cs typeface="Arial" panose="020B0604020202020204" pitchFamily="34" charset="0"/>
              </a:rPr>
              <a:t>Ví dụ. Bộ nhớ flash 32-bit, 3 MB, 150 - 300 MHz</a:t>
            </a:r>
            <a:endParaRPr lang="en-GB" sz="1800" kern="0"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695" y="3767960"/>
            <a:ext cx="3585756" cy="21493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87C19AC3-CD5D-39E1-8655-734521767D24}"/>
              </a:ext>
            </a:extLst>
          </p:cNvPr>
          <p:cNvSpPr>
            <a:spLocks noGrp="1"/>
          </p:cNvSpPr>
          <p:nvPr>
            <p:ph type="dt" sz="half" idx="10"/>
          </p:nvPr>
        </p:nvSpPr>
        <p:spPr/>
        <p:txBody>
          <a:bodyPr/>
          <a:lstStyle/>
          <a:p>
            <a:r>
              <a:rPr lang="en-US"/>
              <a:t>10/15/2023</a:t>
            </a:r>
          </a:p>
        </p:txBody>
      </p:sp>
      <p:sp>
        <p:nvSpPr>
          <p:cNvPr id="3" name="Footer Placeholder 2">
            <a:extLst>
              <a:ext uri="{FF2B5EF4-FFF2-40B4-BE49-F238E27FC236}">
                <a16:creationId xmlns:a16="http://schemas.microsoft.com/office/drawing/2014/main" id="{316DAE6C-F66C-739B-5101-741A11645D1A}"/>
              </a:ext>
            </a:extLst>
          </p:cNvPr>
          <p:cNvSpPr>
            <a:spLocks noGrp="1"/>
          </p:cNvSpPr>
          <p:nvPr>
            <p:ph type="ftr" sz="quarter" idx="11"/>
          </p:nvPr>
        </p:nvSpPr>
        <p:spPr/>
        <p:txBody>
          <a:bodyPr/>
          <a:lstStyle/>
          <a:p>
            <a:r>
              <a:rPr lang="en-US"/>
              <a:t>IOT</a:t>
            </a:r>
          </a:p>
        </p:txBody>
      </p:sp>
      <p:sp>
        <p:nvSpPr>
          <p:cNvPr id="4" name="Slide Number Placeholder 3">
            <a:extLst>
              <a:ext uri="{FF2B5EF4-FFF2-40B4-BE49-F238E27FC236}">
                <a16:creationId xmlns:a16="http://schemas.microsoft.com/office/drawing/2014/main" id="{FC3EA6A0-8D70-70DF-4FFD-147EB1D7759B}"/>
              </a:ext>
            </a:extLst>
          </p:cNvPr>
          <p:cNvSpPr>
            <a:spLocks noGrp="1"/>
          </p:cNvSpPr>
          <p:nvPr>
            <p:ph type="sldNum" sz="quarter" idx="12"/>
          </p:nvPr>
        </p:nvSpPr>
        <p:spPr/>
        <p:txBody>
          <a:bodyPr/>
          <a:lstStyle/>
          <a:p>
            <a:fld id="{0FF54DE5-C571-48E8-A5BC-B369434E2F44}" type="slidenum">
              <a:rPr lang="en-US" smtClean="0"/>
              <a:t>46</a:t>
            </a:fld>
            <a:endParaRPr lang="en-US"/>
          </a:p>
        </p:txBody>
      </p:sp>
    </p:spTree>
    <p:extLst>
      <p:ext uri="{BB962C8B-B14F-4D97-AF65-F5344CB8AC3E}">
        <p14:creationId xmlns:p14="http://schemas.microsoft.com/office/powerpoint/2010/main" val="117863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Options for Building Embedded Systems</a:t>
            </a:r>
          </a:p>
        </p:txBody>
      </p:sp>
      <p:sp>
        <p:nvSpPr>
          <p:cNvPr id="5" name="Text Box 90"/>
          <p:cNvSpPr txBox="1">
            <a:spLocks noChangeArrowheads="1"/>
          </p:cNvSpPr>
          <p:nvPr/>
        </p:nvSpPr>
        <p:spPr bwMode="auto">
          <a:xfrm rot="-5400000">
            <a:off x="-454418" y="2519058"/>
            <a:ext cx="201356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dirty="0">
                <a:solidFill>
                  <a:schemeClr val="accent5">
                    <a:lumMod val="50000"/>
                  </a:schemeClr>
                </a:solidFill>
                <a:latin typeface="Verdana" pitchFamily="34" charset="0"/>
              </a:rPr>
              <a:t>Dedicated Hardware</a:t>
            </a:r>
          </a:p>
        </p:txBody>
      </p:sp>
      <p:sp>
        <p:nvSpPr>
          <p:cNvPr id="6" name="Text Box 93"/>
          <p:cNvSpPr txBox="1">
            <a:spLocks noChangeArrowheads="1"/>
          </p:cNvSpPr>
          <p:nvPr/>
        </p:nvSpPr>
        <p:spPr bwMode="auto">
          <a:xfrm rot="-5400000">
            <a:off x="-485613" y="4665584"/>
            <a:ext cx="207595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dirty="0">
                <a:solidFill>
                  <a:srgbClr val="C00000"/>
                </a:solidFill>
                <a:latin typeface="Verdana" pitchFamily="34" charset="0"/>
              </a:rPr>
              <a:t>Software Running on</a:t>
            </a:r>
            <a:br>
              <a:rPr lang="en-US" sz="1400" dirty="0">
                <a:solidFill>
                  <a:srgbClr val="C00000"/>
                </a:solidFill>
                <a:latin typeface="Verdana" pitchFamily="34" charset="0"/>
              </a:rPr>
            </a:br>
            <a:r>
              <a:rPr lang="en-US" sz="1400" dirty="0">
                <a:solidFill>
                  <a:srgbClr val="C00000"/>
                </a:solidFill>
                <a:latin typeface="Verdana" pitchFamily="34" charset="0"/>
              </a:rPr>
              <a:t>Generic Hardware</a:t>
            </a:r>
          </a:p>
        </p:txBody>
      </p:sp>
      <p:graphicFrame>
        <p:nvGraphicFramePr>
          <p:cNvPr id="7" name="Table 6"/>
          <p:cNvGraphicFramePr>
            <a:graphicFrameLocks noGrp="1"/>
          </p:cNvGraphicFramePr>
          <p:nvPr/>
        </p:nvGraphicFramePr>
        <p:xfrm>
          <a:off x="1068764" y="1089100"/>
          <a:ext cx="10697688" cy="4875366"/>
        </p:xfrm>
        <a:graphic>
          <a:graphicData uri="http://schemas.openxmlformats.org/drawingml/2006/table">
            <a:tbl>
              <a:tblPr firstRow="1" bandRow="1">
                <a:tableStyleId>{7DF18680-E054-41AD-8BC1-D1AEF772440D}</a:tableStyleId>
              </a:tblPr>
              <a:tblGrid>
                <a:gridCol w="1946573">
                  <a:extLst>
                    <a:ext uri="{9D8B030D-6E8A-4147-A177-3AD203B41FA5}">
                      <a16:colId xmlns:a16="http://schemas.microsoft.com/office/drawing/2014/main" val="20000"/>
                    </a:ext>
                  </a:extLst>
                </a:gridCol>
                <a:gridCol w="1100237">
                  <a:extLst>
                    <a:ext uri="{9D8B030D-6E8A-4147-A177-3AD203B41FA5}">
                      <a16:colId xmlns:a16="http://schemas.microsoft.com/office/drawing/2014/main" val="20001"/>
                    </a:ext>
                  </a:extLst>
                </a:gridCol>
                <a:gridCol w="964823">
                  <a:extLst>
                    <a:ext uri="{9D8B030D-6E8A-4147-A177-3AD203B41FA5}">
                      <a16:colId xmlns:a16="http://schemas.microsoft.com/office/drawing/2014/main" val="20002"/>
                    </a:ext>
                  </a:extLst>
                </a:gridCol>
                <a:gridCol w="1337211">
                  <a:extLst>
                    <a:ext uri="{9D8B030D-6E8A-4147-A177-3AD203B41FA5}">
                      <a16:colId xmlns:a16="http://schemas.microsoft.com/office/drawing/2014/main" val="20003"/>
                    </a:ext>
                  </a:extLst>
                </a:gridCol>
                <a:gridCol w="1337211">
                  <a:extLst>
                    <a:ext uri="{9D8B030D-6E8A-4147-A177-3AD203B41FA5}">
                      <a16:colId xmlns:a16="http://schemas.microsoft.com/office/drawing/2014/main" val="20004"/>
                    </a:ext>
                  </a:extLst>
                </a:gridCol>
                <a:gridCol w="1337211">
                  <a:extLst>
                    <a:ext uri="{9D8B030D-6E8A-4147-A177-3AD203B41FA5}">
                      <a16:colId xmlns:a16="http://schemas.microsoft.com/office/drawing/2014/main" val="20005"/>
                    </a:ext>
                  </a:extLst>
                </a:gridCol>
                <a:gridCol w="1337211">
                  <a:extLst>
                    <a:ext uri="{9D8B030D-6E8A-4147-A177-3AD203B41FA5}">
                      <a16:colId xmlns:a16="http://schemas.microsoft.com/office/drawing/2014/main" val="20006"/>
                    </a:ext>
                  </a:extLst>
                </a:gridCol>
                <a:gridCol w="1337211">
                  <a:extLst>
                    <a:ext uri="{9D8B030D-6E8A-4147-A177-3AD203B41FA5}">
                      <a16:colId xmlns:a16="http://schemas.microsoft.com/office/drawing/2014/main" val="20007"/>
                    </a:ext>
                  </a:extLst>
                </a:gridCol>
              </a:tblGrid>
              <a:tr h="63998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Implementation</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Design</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Unit </a:t>
                      </a:r>
                      <a:br>
                        <a:rPr kumimoji="0" lang="en-US" sz="1200" u="none" strike="noStrike" cap="none" normalizeH="0" baseline="0">
                          <a:ln>
                            <a:noFill/>
                          </a:ln>
                          <a:effectLst/>
                        </a:rPr>
                      </a:br>
                      <a:r>
                        <a:rPr kumimoji="0" lang="en-US" sz="1200" u="none" strike="noStrike" cap="none" normalizeH="0" baseline="0">
                          <a:ln>
                            <a:noFill/>
                          </a:ln>
                          <a:effectLst/>
                        </a:rPr>
                        <a:t>Cost</a:t>
                      </a:r>
                      <a:endParaRPr kumimoji="0" lang="en-US" sz="1200" b="0" i="0" u="none" strike="noStrike" cap="none" normalizeH="0" baseline="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Upgrades</a:t>
                      </a:r>
                      <a:br>
                        <a:rPr kumimoji="0" lang="en-US" sz="1200" u="none" strike="noStrike" cap="none" normalizeH="0" baseline="0">
                          <a:ln>
                            <a:noFill/>
                          </a:ln>
                          <a:effectLst/>
                        </a:rPr>
                      </a:br>
                      <a:r>
                        <a:rPr kumimoji="0" lang="en-US" sz="1200" u="none" strike="noStrike" cap="none" normalizeH="0" baseline="0">
                          <a:ln>
                            <a:noFill/>
                          </a:ln>
                          <a:effectLst/>
                        </a:rPr>
                        <a:t> &amp; Bug</a:t>
                      </a:r>
                      <a:br>
                        <a:rPr kumimoji="0" lang="en-US" sz="1200" u="none" strike="noStrike" cap="none" normalizeH="0" baseline="0">
                          <a:ln>
                            <a:noFill/>
                          </a:ln>
                          <a:effectLst/>
                        </a:rPr>
                      </a:br>
                      <a:r>
                        <a:rPr kumimoji="0" lang="en-US" sz="1200" u="none" strike="noStrike" cap="none" normalizeH="0" baseline="0">
                          <a:ln>
                            <a:noFill/>
                          </a:ln>
                          <a:effectLst/>
                        </a:rPr>
                        <a:t>Fixes</a:t>
                      </a:r>
                      <a:endParaRPr kumimoji="0" lang="en-US" sz="1200" b="0" i="0" u="none" strike="noStrike" cap="none" normalizeH="0" baseline="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Size</a:t>
                      </a:r>
                      <a:endParaRPr kumimoji="0" lang="en-US" sz="1200" b="0" i="0" u="none" strike="noStrike" cap="none" normalizeH="0" baseline="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Weight</a:t>
                      </a:r>
                      <a:endParaRPr kumimoji="0" lang="en-US" sz="1200" b="0" i="0" u="none" strike="noStrike" cap="none" normalizeH="0" baseline="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Power</a:t>
                      </a:r>
                      <a:endParaRPr kumimoji="0" lang="en-US" sz="1200" b="0" i="0" u="none" strike="noStrike" cap="none" normalizeH="0" baseline="0">
                        <a:ln>
                          <a:noFill/>
                        </a:ln>
                        <a:solidFill>
                          <a:schemeClr val="bg1"/>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System</a:t>
                      </a:r>
                      <a:br>
                        <a:rPr kumimoji="0" lang="en-US" sz="1200" u="none" strike="noStrike" cap="none" normalizeH="0" baseline="0" dirty="0">
                          <a:ln>
                            <a:noFill/>
                          </a:ln>
                          <a:effectLst/>
                        </a:rPr>
                      </a:br>
                      <a:r>
                        <a:rPr kumimoji="0" lang="en-US" sz="1200" u="none" strike="noStrike" cap="none" normalizeH="0" baseline="0" dirty="0">
                          <a:ln>
                            <a:noFill/>
                          </a:ln>
                          <a:effectLst/>
                        </a:rPr>
                        <a:t>Speed</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tc>
                <a:extLst>
                  <a:ext uri="{0D108BD9-81ED-4DB2-BD59-A6C34878D82A}">
                    <a16:rowId xmlns:a16="http://schemas.microsoft.com/office/drawing/2014/main" val="10000"/>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Discrete Logic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mid</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hard</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large</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high</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very fast</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1"/>
                  </a:ext>
                </a:extLst>
              </a:tr>
              <a:tr h="4335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ASIC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 ($500K/ mask set)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hard</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tiny - 1 die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extremely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2"/>
                  </a:ext>
                </a:extLst>
              </a:tr>
              <a:tr h="78449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Programmable logic – FPGA, PLD</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medium to high</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3"/>
                  </a:ext>
                </a:extLst>
              </a:tr>
              <a:tr h="9290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Microprocessor + memory + peripherals</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low to mid</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mid</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 to med.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4"/>
                  </a:ext>
                </a:extLst>
              </a:tr>
              <a:tr h="107352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Microcontroller (int. memory &amp; peripherals)</a:t>
                      </a:r>
                      <a:endParaRPr kumimoji="0" lang="en-US" sz="1200" u="none" strike="noStrike" cap="none" normalizeH="0" baseline="0" dirty="0">
                        <a:ln>
                          <a:noFill/>
                        </a:ln>
                        <a:solidFill>
                          <a:srgbClr val="C0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 to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slow to moderate</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5"/>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Embedded PC</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a:ln>
                            <a:noFill/>
                          </a:ln>
                          <a:effectLst/>
                        </a:rPr>
                        <a:t>high</a:t>
                      </a:r>
                      <a:endParaRPr kumimoji="0" lang="en-US" sz="1200" b="0" i="0" u="none" strike="noStrike" cap="none" normalizeH="0" baseline="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3">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tc>
                <a:extLst>
                  <a:ext uri="{0D108BD9-81ED-4DB2-BD59-A6C34878D82A}">
                    <a16:rowId xmlns:a16="http://schemas.microsoft.com/office/drawing/2014/main" val="10006"/>
                  </a:ext>
                </a:extLst>
              </a:tr>
            </a:tbl>
          </a:graphicData>
        </a:graphic>
      </p:graphicFrame>
      <p:sp>
        <p:nvSpPr>
          <p:cNvPr id="3" name="Date Placeholder 2">
            <a:extLst>
              <a:ext uri="{FF2B5EF4-FFF2-40B4-BE49-F238E27FC236}">
                <a16:creationId xmlns:a16="http://schemas.microsoft.com/office/drawing/2014/main" id="{08CFE8EA-7E1F-5053-8DB1-4B36EEA4F2F0}"/>
              </a:ext>
            </a:extLst>
          </p:cNvPr>
          <p:cNvSpPr>
            <a:spLocks noGrp="1"/>
          </p:cNvSpPr>
          <p:nvPr>
            <p:ph type="dt" sz="half" idx="10"/>
          </p:nvPr>
        </p:nvSpPr>
        <p:spPr/>
        <p:txBody>
          <a:bodyPr/>
          <a:lstStyle/>
          <a:p>
            <a:r>
              <a:rPr lang="en-US"/>
              <a:t>10/15/2023</a:t>
            </a:r>
          </a:p>
        </p:txBody>
      </p:sp>
      <p:sp>
        <p:nvSpPr>
          <p:cNvPr id="4" name="Footer Placeholder 3">
            <a:extLst>
              <a:ext uri="{FF2B5EF4-FFF2-40B4-BE49-F238E27FC236}">
                <a16:creationId xmlns:a16="http://schemas.microsoft.com/office/drawing/2014/main" id="{063720FB-33D1-0A1B-D046-7A3DFEA81845}"/>
              </a:ext>
            </a:extLst>
          </p:cNvPr>
          <p:cNvSpPr>
            <a:spLocks noGrp="1"/>
          </p:cNvSpPr>
          <p:nvPr>
            <p:ph type="ftr" sz="quarter" idx="11"/>
          </p:nvPr>
        </p:nvSpPr>
        <p:spPr/>
        <p:txBody>
          <a:bodyPr/>
          <a:lstStyle/>
          <a:p>
            <a:r>
              <a:rPr lang="en-US"/>
              <a:t>IOT</a:t>
            </a:r>
          </a:p>
        </p:txBody>
      </p:sp>
      <p:sp>
        <p:nvSpPr>
          <p:cNvPr id="8" name="Slide Number Placeholder 7">
            <a:extLst>
              <a:ext uri="{FF2B5EF4-FFF2-40B4-BE49-F238E27FC236}">
                <a16:creationId xmlns:a16="http://schemas.microsoft.com/office/drawing/2014/main" id="{B2870D23-E9AA-C40E-D32F-9DECA17028F9}"/>
              </a:ext>
            </a:extLst>
          </p:cNvPr>
          <p:cNvSpPr>
            <a:spLocks noGrp="1"/>
          </p:cNvSpPr>
          <p:nvPr>
            <p:ph type="sldNum" sz="quarter" idx="12"/>
          </p:nvPr>
        </p:nvSpPr>
        <p:spPr/>
        <p:txBody>
          <a:bodyPr/>
          <a:lstStyle/>
          <a:p>
            <a:fld id="{0FF54DE5-C571-48E8-A5BC-B369434E2F44}" type="slidenum">
              <a:rPr lang="en-US" smtClean="0"/>
              <a:t>47</a:t>
            </a:fld>
            <a:endParaRPr lang="en-US"/>
          </a:p>
        </p:txBody>
      </p:sp>
    </p:spTree>
    <p:extLst>
      <p:ext uri="{BB962C8B-B14F-4D97-AF65-F5344CB8AC3E}">
        <p14:creationId xmlns:p14="http://schemas.microsoft.com/office/powerpoint/2010/main" val="95663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GB"/>
              <a:t>Useful Resources</a:t>
            </a:r>
          </a:p>
        </p:txBody>
      </p:sp>
      <p:sp>
        <p:nvSpPr>
          <p:cNvPr id="19459" name="Content Placeholder 2"/>
          <p:cNvSpPr>
            <a:spLocks noGrp="1"/>
          </p:cNvSpPr>
          <p:nvPr>
            <p:ph idx="1"/>
          </p:nvPr>
        </p:nvSpPr>
        <p:spPr>
          <a:xfrm>
            <a:off x="725395" y="1440000"/>
            <a:ext cx="10912772" cy="4680000"/>
          </a:xfrm>
        </p:spPr>
        <p:txBody>
          <a:bodyPr/>
          <a:lstStyle/>
          <a:p>
            <a:pPr lvl="1"/>
            <a:r>
              <a:rPr lang="en-GB" dirty="0" err="1"/>
              <a:t>mbed</a:t>
            </a:r>
            <a:r>
              <a:rPr lang="en-GB" dirty="0"/>
              <a:t> official website:</a:t>
            </a:r>
          </a:p>
          <a:p>
            <a:pPr lvl="1"/>
            <a:r>
              <a:rPr lang="en-GB"/>
              <a:t>http://www.mbed.org</a:t>
            </a:r>
            <a:endParaRPr lang="en-GB" dirty="0"/>
          </a:p>
        </p:txBody>
      </p:sp>
      <p:sp>
        <p:nvSpPr>
          <p:cNvPr id="2" name="Date Placeholder 1">
            <a:extLst>
              <a:ext uri="{FF2B5EF4-FFF2-40B4-BE49-F238E27FC236}">
                <a16:creationId xmlns:a16="http://schemas.microsoft.com/office/drawing/2014/main" id="{3BE9E129-4566-5DCB-53C7-62DF9FAF2B1D}"/>
              </a:ext>
            </a:extLst>
          </p:cNvPr>
          <p:cNvSpPr>
            <a:spLocks noGrp="1"/>
          </p:cNvSpPr>
          <p:nvPr>
            <p:ph type="dt" sz="half" idx="10"/>
          </p:nvPr>
        </p:nvSpPr>
        <p:spPr/>
        <p:txBody>
          <a:bodyPr/>
          <a:lstStyle/>
          <a:p>
            <a:r>
              <a:rPr lang="en-US"/>
              <a:t>10/15/2023</a:t>
            </a:r>
          </a:p>
        </p:txBody>
      </p:sp>
      <p:sp>
        <p:nvSpPr>
          <p:cNvPr id="3" name="Footer Placeholder 2">
            <a:extLst>
              <a:ext uri="{FF2B5EF4-FFF2-40B4-BE49-F238E27FC236}">
                <a16:creationId xmlns:a16="http://schemas.microsoft.com/office/drawing/2014/main" id="{6EFEFF80-A071-FD95-180A-10A4055175AA}"/>
              </a:ext>
            </a:extLst>
          </p:cNvPr>
          <p:cNvSpPr>
            <a:spLocks noGrp="1"/>
          </p:cNvSpPr>
          <p:nvPr>
            <p:ph type="ftr" sz="quarter" idx="11"/>
          </p:nvPr>
        </p:nvSpPr>
        <p:spPr/>
        <p:txBody>
          <a:bodyPr/>
          <a:lstStyle/>
          <a:p>
            <a:r>
              <a:rPr lang="en-US"/>
              <a:t>IOT</a:t>
            </a:r>
          </a:p>
        </p:txBody>
      </p:sp>
      <p:sp>
        <p:nvSpPr>
          <p:cNvPr id="4" name="Slide Number Placeholder 3">
            <a:extLst>
              <a:ext uri="{FF2B5EF4-FFF2-40B4-BE49-F238E27FC236}">
                <a16:creationId xmlns:a16="http://schemas.microsoft.com/office/drawing/2014/main" id="{CC66DC0A-A953-23C4-4C34-EE613A166F89}"/>
              </a:ext>
            </a:extLst>
          </p:cNvPr>
          <p:cNvSpPr>
            <a:spLocks noGrp="1"/>
          </p:cNvSpPr>
          <p:nvPr>
            <p:ph type="sldNum" sz="quarter" idx="12"/>
          </p:nvPr>
        </p:nvSpPr>
        <p:spPr/>
        <p:txBody>
          <a:bodyPr/>
          <a:lstStyle/>
          <a:p>
            <a:fld id="{0FF54DE5-C571-48E8-A5BC-B369434E2F44}" type="slidenum">
              <a:rPr lang="en-US" smtClean="0"/>
              <a:t>48</a:t>
            </a:fld>
            <a:endParaRPr lang="en-US"/>
          </a:p>
        </p:txBody>
      </p:sp>
    </p:spTree>
    <p:extLst>
      <p:ext uri="{BB962C8B-B14F-4D97-AF65-F5344CB8AC3E}">
        <p14:creationId xmlns:p14="http://schemas.microsoft.com/office/powerpoint/2010/main" val="21562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CA728-56F6-577A-EAE1-FCEF3E8DACFE}"/>
              </a:ext>
            </a:extLst>
          </p:cNvPr>
          <p:cNvSpPr>
            <a:spLocks noGrp="1"/>
          </p:cNvSpPr>
          <p:nvPr>
            <p:ph type="title"/>
          </p:nvPr>
        </p:nvSpPr>
        <p:spPr/>
        <p:txBody>
          <a:bodyPr/>
          <a:lstStyle/>
          <a:p>
            <a:r>
              <a:rPr lang="en-US"/>
              <a:t>Cấu trúc hệ thống nhúng</a:t>
            </a:r>
          </a:p>
        </p:txBody>
      </p:sp>
      <p:pic>
        <p:nvPicPr>
          <p:cNvPr id="5" name="Content Placeholder 4">
            <a:extLst>
              <a:ext uri="{FF2B5EF4-FFF2-40B4-BE49-F238E27FC236}">
                <a16:creationId xmlns:a16="http://schemas.microsoft.com/office/drawing/2014/main" id="{0F9EC36D-A485-4CAF-EE25-060434A7B09F}"/>
              </a:ext>
            </a:extLst>
          </p:cNvPr>
          <p:cNvPicPr>
            <a:picLocks noGrp="1" noChangeAspect="1"/>
          </p:cNvPicPr>
          <p:nvPr>
            <p:ph idx="1"/>
          </p:nvPr>
        </p:nvPicPr>
        <p:blipFill>
          <a:blip r:embed="rId2"/>
          <a:stretch>
            <a:fillRect/>
          </a:stretch>
        </p:blipFill>
        <p:spPr>
          <a:xfrm>
            <a:off x="2242378" y="1877713"/>
            <a:ext cx="7705725" cy="3457575"/>
          </a:xfrm>
        </p:spPr>
      </p:pic>
      <p:sp>
        <p:nvSpPr>
          <p:cNvPr id="6" name="Date Placeholder 5">
            <a:extLst>
              <a:ext uri="{FF2B5EF4-FFF2-40B4-BE49-F238E27FC236}">
                <a16:creationId xmlns:a16="http://schemas.microsoft.com/office/drawing/2014/main" id="{15F939F5-3FFB-7F02-1C1D-7A8421EF1F74}"/>
              </a:ext>
            </a:extLst>
          </p:cNvPr>
          <p:cNvSpPr>
            <a:spLocks noGrp="1"/>
          </p:cNvSpPr>
          <p:nvPr>
            <p:ph type="dt" sz="half" idx="10"/>
          </p:nvPr>
        </p:nvSpPr>
        <p:spPr/>
        <p:txBody>
          <a:bodyPr/>
          <a:lstStyle/>
          <a:p>
            <a:r>
              <a:rPr lang="en-US"/>
              <a:t>10/15/2023</a:t>
            </a:r>
          </a:p>
        </p:txBody>
      </p:sp>
      <p:sp>
        <p:nvSpPr>
          <p:cNvPr id="7" name="Footer Placeholder 6">
            <a:extLst>
              <a:ext uri="{FF2B5EF4-FFF2-40B4-BE49-F238E27FC236}">
                <a16:creationId xmlns:a16="http://schemas.microsoft.com/office/drawing/2014/main" id="{E8D64273-AEBB-F888-13BE-56FFBDDE99F4}"/>
              </a:ext>
            </a:extLst>
          </p:cNvPr>
          <p:cNvSpPr>
            <a:spLocks noGrp="1"/>
          </p:cNvSpPr>
          <p:nvPr>
            <p:ph type="ftr" sz="quarter" idx="11"/>
          </p:nvPr>
        </p:nvSpPr>
        <p:spPr/>
        <p:txBody>
          <a:bodyPr/>
          <a:lstStyle/>
          <a:p>
            <a:r>
              <a:rPr lang="en-US"/>
              <a:t>IOT</a:t>
            </a:r>
          </a:p>
        </p:txBody>
      </p:sp>
      <p:sp>
        <p:nvSpPr>
          <p:cNvPr id="8" name="Slide Number Placeholder 7">
            <a:extLst>
              <a:ext uri="{FF2B5EF4-FFF2-40B4-BE49-F238E27FC236}">
                <a16:creationId xmlns:a16="http://schemas.microsoft.com/office/drawing/2014/main" id="{CCDF1E17-AC9B-C03B-A89A-5FC3806627EA}"/>
              </a:ext>
            </a:extLst>
          </p:cNvPr>
          <p:cNvSpPr>
            <a:spLocks noGrp="1"/>
          </p:cNvSpPr>
          <p:nvPr>
            <p:ph type="sldNum" sz="quarter" idx="12"/>
          </p:nvPr>
        </p:nvSpPr>
        <p:spPr/>
        <p:txBody>
          <a:bodyPr/>
          <a:lstStyle/>
          <a:p>
            <a:fld id="{0FF54DE5-C571-48E8-A5BC-B369434E2F44}" type="slidenum">
              <a:rPr lang="en-US" smtClean="0"/>
              <a:t>5</a:t>
            </a:fld>
            <a:endParaRPr lang="en-US"/>
          </a:p>
        </p:txBody>
      </p:sp>
    </p:spTree>
    <p:extLst>
      <p:ext uri="{BB962C8B-B14F-4D97-AF65-F5344CB8AC3E}">
        <p14:creationId xmlns:p14="http://schemas.microsoft.com/office/powerpoint/2010/main" val="129904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F990-7E19-D935-5DF0-D76B3141F255}"/>
              </a:ext>
            </a:extLst>
          </p:cNvPr>
          <p:cNvSpPr>
            <a:spLocks noGrp="1"/>
          </p:cNvSpPr>
          <p:nvPr>
            <p:ph type="title"/>
          </p:nvPr>
        </p:nvSpPr>
        <p:spPr/>
        <p:txBody>
          <a:bodyPr/>
          <a:lstStyle/>
          <a:p>
            <a:r>
              <a:rPr lang="en-US"/>
              <a:t>Thành Phần hệ thống nhúng</a:t>
            </a:r>
          </a:p>
        </p:txBody>
      </p:sp>
      <p:sp>
        <p:nvSpPr>
          <p:cNvPr id="3" name="Content Placeholder 2">
            <a:extLst>
              <a:ext uri="{FF2B5EF4-FFF2-40B4-BE49-F238E27FC236}">
                <a16:creationId xmlns:a16="http://schemas.microsoft.com/office/drawing/2014/main" id="{EC2429D4-C895-AF71-9C5E-EE2617EE8AC5}"/>
              </a:ext>
            </a:extLst>
          </p:cNvPr>
          <p:cNvSpPr>
            <a:spLocks noGrp="1"/>
          </p:cNvSpPr>
          <p:nvPr>
            <p:ph idx="1"/>
          </p:nvPr>
        </p:nvSpPr>
        <p:spPr/>
        <p:txBody>
          <a:bodyPr>
            <a:normAutofit/>
          </a:bodyPr>
          <a:lstStyle/>
          <a:p>
            <a:r>
              <a:rPr lang="en-US" sz="2000"/>
              <a:t>Microcontroller</a:t>
            </a:r>
          </a:p>
          <a:p>
            <a:pPr lvl="1"/>
            <a:r>
              <a:rPr lang="vi-VN" sz="2000"/>
              <a:t>Bộ vi điều khiển là bộ não của một hệ thống nhúng, điều phối mọi hoạt động. </a:t>
            </a:r>
            <a:endParaRPr lang="en-US" sz="2000"/>
          </a:p>
          <a:p>
            <a:pPr lvl="1"/>
            <a:r>
              <a:rPr lang="vi-VN" sz="2000"/>
              <a:t>Bộ vi điều khiển là bộ xử lý máy tính có bộ nhớ và tất cả các thiết bị ngoại vi đầu vào/đầu ra trên đó. </a:t>
            </a:r>
            <a:endParaRPr lang="en-US" sz="2000"/>
          </a:p>
          <a:p>
            <a:pPr lvl="1"/>
            <a:r>
              <a:rPr lang="vi-VN" sz="2000"/>
              <a:t>Thông tin chi tiết về vi điều khiển sẽ được minh họa trong phần tiếp theo.</a:t>
            </a:r>
            <a:endParaRPr lang="en-US" sz="2000"/>
          </a:p>
          <a:p>
            <a:r>
              <a:rPr lang="en-US" sz="2000"/>
              <a:t>Inputs</a:t>
            </a:r>
          </a:p>
          <a:p>
            <a:pPr lvl="1"/>
            <a:r>
              <a:rPr lang="vi-VN" sz="2000"/>
              <a:t>Một hệ thống nhúng tương tác với thế giới bên ngoài thông qua đầu vào và đầu ra của nó. </a:t>
            </a:r>
            <a:endParaRPr lang="en-US" sz="2000"/>
          </a:p>
          <a:p>
            <a:pPr lvl="1"/>
            <a:r>
              <a:rPr lang="vi-VN" sz="2000"/>
              <a:t>Đầu vào có thể là đầu vào kỹ thuật số hoặc đầu vào analog. </a:t>
            </a:r>
            <a:endParaRPr lang="en-US" sz="2000"/>
          </a:p>
          <a:p>
            <a:pPr lvl="1"/>
            <a:r>
              <a:rPr lang="vi-VN" sz="2000"/>
              <a:t>Đầu vào thường được sử dụng để đọc dữ liệu từ các cảm biến (cảm biến nhiệt độ, cảm biến ánh sáng, cảm biến siêu âm, v.v.) hoặc các loại thiết bị đầu vào khác (phím, nút, v.v.).</a:t>
            </a:r>
            <a:endParaRPr lang="en-US" sz="2000"/>
          </a:p>
        </p:txBody>
      </p:sp>
      <p:sp>
        <p:nvSpPr>
          <p:cNvPr id="4" name="Date Placeholder 3">
            <a:extLst>
              <a:ext uri="{FF2B5EF4-FFF2-40B4-BE49-F238E27FC236}">
                <a16:creationId xmlns:a16="http://schemas.microsoft.com/office/drawing/2014/main" id="{D0C0A42A-4899-FDC5-B205-022C7B95D8BE}"/>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47D5CC2A-E9BC-534C-63A4-FCA448D79168}"/>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EC45D94F-E071-3C73-1E23-AF35D7CD57F2}"/>
              </a:ext>
            </a:extLst>
          </p:cNvPr>
          <p:cNvSpPr>
            <a:spLocks noGrp="1"/>
          </p:cNvSpPr>
          <p:nvPr>
            <p:ph type="sldNum" sz="quarter" idx="12"/>
          </p:nvPr>
        </p:nvSpPr>
        <p:spPr/>
        <p:txBody>
          <a:bodyPr/>
          <a:lstStyle/>
          <a:p>
            <a:fld id="{0FF54DE5-C571-48E8-A5BC-B369434E2F44}" type="slidenum">
              <a:rPr lang="en-US" smtClean="0"/>
              <a:t>6</a:t>
            </a:fld>
            <a:endParaRPr lang="en-US"/>
          </a:p>
        </p:txBody>
      </p:sp>
    </p:spTree>
    <p:extLst>
      <p:ext uri="{BB962C8B-B14F-4D97-AF65-F5344CB8AC3E}">
        <p14:creationId xmlns:p14="http://schemas.microsoft.com/office/powerpoint/2010/main" val="323104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F990-7E19-D935-5DF0-D76B3141F255}"/>
              </a:ext>
            </a:extLst>
          </p:cNvPr>
          <p:cNvSpPr>
            <a:spLocks noGrp="1"/>
          </p:cNvSpPr>
          <p:nvPr>
            <p:ph type="title"/>
          </p:nvPr>
        </p:nvSpPr>
        <p:spPr/>
        <p:txBody>
          <a:bodyPr/>
          <a:lstStyle/>
          <a:p>
            <a:r>
              <a:rPr lang="en-US"/>
              <a:t>Thành Phần hệ thống nhúng</a:t>
            </a:r>
          </a:p>
        </p:txBody>
      </p:sp>
      <p:sp>
        <p:nvSpPr>
          <p:cNvPr id="3" name="Content Placeholder 2">
            <a:extLst>
              <a:ext uri="{FF2B5EF4-FFF2-40B4-BE49-F238E27FC236}">
                <a16:creationId xmlns:a16="http://schemas.microsoft.com/office/drawing/2014/main" id="{EC2429D4-C895-AF71-9C5E-EE2617EE8AC5}"/>
              </a:ext>
            </a:extLst>
          </p:cNvPr>
          <p:cNvSpPr>
            <a:spLocks noGrp="1"/>
          </p:cNvSpPr>
          <p:nvPr>
            <p:ph idx="1"/>
          </p:nvPr>
        </p:nvSpPr>
        <p:spPr>
          <a:xfrm>
            <a:off x="1104900" y="1503381"/>
            <a:ext cx="9982200" cy="4572000"/>
          </a:xfrm>
        </p:spPr>
        <p:txBody>
          <a:bodyPr>
            <a:normAutofit/>
          </a:bodyPr>
          <a:lstStyle/>
          <a:p>
            <a:r>
              <a:rPr lang="en-US" sz="2000"/>
              <a:t>Outputs</a:t>
            </a:r>
          </a:p>
          <a:p>
            <a:pPr lvl="1"/>
            <a:r>
              <a:rPr lang="vi-VN" sz="2000"/>
              <a:t>Đầu ra cũng có thể là đầu ra kỹ thuật số hoặc đầu ra analog. </a:t>
            </a:r>
            <a:endParaRPr lang="en-US" sz="2000"/>
          </a:p>
          <a:p>
            <a:pPr lvl="1"/>
            <a:r>
              <a:rPr lang="vi-VN" sz="2000"/>
              <a:t>Đầu ra thường được sử dụng để hiển thị, điều khiển động cơ hoặc các thiết bị khác (bộ truyền động).</a:t>
            </a:r>
            <a:endParaRPr lang="en-US" sz="2000"/>
          </a:p>
          <a:p>
            <a:r>
              <a:rPr lang="en-US" sz="2000"/>
              <a:t>Communication Interfaces</a:t>
            </a:r>
          </a:p>
          <a:p>
            <a:pPr lvl="1"/>
            <a:r>
              <a:rPr lang="vi-VN" sz="2000"/>
              <a:t>Một hệ thống nhúng giao tiếp với các thiết bị khác bằng các giao diện liên lạc, chẳng hạn như Ethernet, USB (Universal Serial Bus), CAN (Mạng khu vực điều khiển), Hồng ngoại, ZigBee, WiFi và Bluetooth.</a:t>
            </a:r>
            <a:endParaRPr lang="en-US" sz="2000"/>
          </a:p>
        </p:txBody>
      </p:sp>
      <p:sp>
        <p:nvSpPr>
          <p:cNvPr id="4" name="Date Placeholder 3">
            <a:extLst>
              <a:ext uri="{FF2B5EF4-FFF2-40B4-BE49-F238E27FC236}">
                <a16:creationId xmlns:a16="http://schemas.microsoft.com/office/drawing/2014/main" id="{12E099D2-ECF5-F888-15FB-F09D8CF3A5CA}"/>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3B413364-9A81-4129-631F-BACF7EEB5BAD}"/>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F0CE0FAF-5C8B-4E8D-4FCD-BE0C2790623E}"/>
              </a:ext>
            </a:extLst>
          </p:cNvPr>
          <p:cNvSpPr>
            <a:spLocks noGrp="1"/>
          </p:cNvSpPr>
          <p:nvPr>
            <p:ph type="sldNum" sz="quarter" idx="12"/>
          </p:nvPr>
        </p:nvSpPr>
        <p:spPr/>
        <p:txBody>
          <a:bodyPr/>
          <a:lstStyle/>
          <a:p>
            <a:fld id="{0FF54DE5-C571-48E8-A5BC-B369434E2F44}" type="slidenum">
              <a:rPr lang="en-US" smtClean="0"/>
              <a:t>7</a:t>
            </a:fld>
            <a:endParaRPr lang="en-US"/>
          </a:p>
        </p:txBody>
      </p:sp>
    </p:spTree>
    <p:extLst>
      <p:ext uri="{BB962C8B-B14F-4D97-AF65-F5344CB8AC3E}">
        <p14:creationId xmlns:p14="http://schemas.microsoft.com/office/powerpoint/2010/main" val="103496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00017-AB5F-983F-E6E5-B4A9EA025494}"/>
              </a:ext>
            </a:extLst>
          </p:cNvPr>
          <p:cNvSpPr>
            <a:spLocks noGrp="1"/>
          </p:cNvSpPr>
          <p:nvPr>
            <p:ph type="title"/>
          </p:nvPr>
        </p:nvSpPr>
        <p:spPr/>
        <p:txBody>
          <a:bodyPr/>
          <a:lstStyle/>
          <a:p>
            <a:r>
              <a:rPr lang="en-US"/>
              <a:t>Microcontrollers and Microprocessors</a:t>
            </a:r>
          </a:p>
        </p:txBody>
      </p:sp>
      <p:sp>
        <p:nvSpPr>
          <p:cNvPr id="3" name="Content Placeholder 2">
            <a:extLst>
              <a:ext uri="{FF2B5EF4-FFF2-40B4-BE49-F238E27FC236}">
                <a16:creationId xmlns:a16="http://schemas.microsoft.com/office/drawing/2014/main" id="{2AC45EC8-A3C9-B0B7-1DD6-3E563B2547E1}"/>
              </a:ext>
            </a:extLst>
          </p:cNvPr>
          <p:cNvSpPr>
            <a:spLocks noGrp="1"/>
          </p:cNvSpPr>
          <p:nvPr>
            <p:ph idx="1"/>
          </p:nvPr>
        </p:nvSpPr>
        <p:spPr>
          <a:xfrm>
            <a:off x="1104900" y="1546412"/>
            <a:ext cx="9982200" cy="4572000"/>
          </a:xfrm>
        </p:spPr>
        <p:txBody>
          <a:bodyPr>
            <a:normAutofit/>
          </a:bodyPr>
          <a:lstStyle/>
          <a:p>
            <a:r>
              <a:rPr lang="vi-VN" sz="2000"/>
              <a:t>Trái tim của hệ thống nhúng là bộ vi điều khiển. </a:t>
            </a:r>
            <a:endParaRPr lang="en-US" sz="2000"/>
          </a:p>
          <a:p>
            <a:r>
              <a:rPr lang="vi-VN" sz="2000"/>
              <a:t>Mặc dù có các hệ thống nhúng được xây dựng trên bộ vi xử lý, nhưng các hệ thống nhúng hiện đại chủ yếu dựa trên bộ vi điều khiển. </a:t>
            </a:r>
            <a:endParaRPr lang="en-US" sz="2000"/>
          </a:p>
          <a:p>
            <a:r>
              <a:rPr lang="vi-VN" sz="2000"/>
              <a:t>Một bộ vi điều khiển thông thường chứa bộ xử lý trung tâm (CPU), các ngắt, bộ đếm thời gian/bộ đếm, bộ nhớ và các thiết bị ngoại vi khác, tất cả nằm trong một mạch tích hợp (IC). </a:t>
            </a:r>
            <a:endParaRPr lang="en-US" sz="2000"/>
          </a:p>
          <a:p>
            <a:r>
              <a:rPr lang="vi-VN" sz="2000"/>
              <a:t>Bộ vi điều khiển là một máy tính thực sự trên chip hoặc hệ thống trên chip (SoC). </a:t>
            </a:r>
            <a:endParaRPr lang="en-US" sz="2000"/>
          </a:p>
          <a:p>
            <a:r>
              <a:rPr lang="vi-VN" sz="2000"/>
              <a:t>Bộ vi điều khiển lý tưởng cho các ứng dụng điều khiển vì bạn có thể sử dụng chúng để xây dựng một hệ thống nhúng mà không cần thêm nhiều mạch điện.</a:t>
            </a:r>
            <a:endParaRPr lang="en-US" sz="2000"/>
          </a:p>
        </p:txBody>
      </p:sp>
      <p:sp>
        <p:nvSpPr>
          <p:cNvPr id="4" name="Date Placeholder 3">
            <a:extLst>
              <a:ext uri="{FF2B5EF4-FFF2-40B4-BE49-F238E27FC236}">
                <a16:creationId xmlns:a16="http://schemas.microsoft.com/office/drawing/2014/main" id="{B9E4ED62-401A-9529-A34B-3853E155A352}"/>
              </a:ext>
            </a:extLst>
          </p:cNvPr>
          <p:cNvSpPr>
            <a:spLocks noGrp="1"/>
          </p:cNvSpPr>
          <p:nvPr>
            <p:ph type="dt" sz="half" idx="10"/>
          </p:nvPr>
        </p:nvSpPr>
        <p:spPr/>
        <p:txBody>
          <a:bodyPr/>
          <a:lstStyle/>
          <a:p>
            <a:r>
              <a:rPr lang="en-US"/>
              <a:t>10/15/2023</a:t>
            </a:r>
          </a:p>
        </p:txBody>
      </p:sp>
      <p:sp>
        <p:nvSpPr>
          <p:cNvPr id="5" name="Footer Placeholder 4">
            <a:extLst>
              <a:ext uri="{FF2B5EF4-FFF2-40B4-BE49-F238E27FC236}">
                <a16:creationId xmlns:a16="http://schemas.microsoft.com/office/drawing/2014/main" id="{C9E47223-EBCE-DBFE-4C5E-CEF2EE7BF535}"/>
              </a:ext>
            </a:extLst>
          </p:cNvPr>
          <p:cNvSpPr>
            <a:spLocks noGrp="1"/>
          </p:cNvSpPr>
          <p:nvPr>
            <p:ph type="ftr" sz="quarter" idx="11"/>
          </p:nvPr>
        </p:nvSpPr>
        <p:spPr/>
        <p:txBody>
          <a:bodyPr/>
          <a:lstStyle/>
          <a:p>
            <a:r>
              <a:rPr lang="en-US"/>
              <a:t>IOT</a:t>
            </a:r>
          </a:p>
        </p:txBody>
      </p:sp>
      <p:sp>
        <p:nvSpPr>
          <p:cNvPr id="6" name="Slide Number Placeholder 5">
            <a:extLst>
              <a:ext uri="{FF2B5EF4-FFF2-40B4-BE49-F238E27FC236}">
                <a16:creationId xmlns:a16="http://schemas.microsoft.com/office/drawing/2014/main" id="{B16AF121-D57E-03D8-48A8-D3D3AE731C54}"/>
              </a:ext>
            </a:extLst>
          </p:cNvPr>
          <p:cNvSpPr>
            <a:spLocks noGrp="1"/>
          </p:cNvSpPr>
          <p:nvPr>
            <p:ph type="sldNum" sz="quarter" idx="12"/>
          </p:nvPr>
        </p:nvSpPr>
        <p:spPr/>
        <p:txBody>
          <a:bodyPr/>
          <a:lstStyle/>
          <a:p>
            <a:fld id="{0FF54DE5-C571-48E8-A5BC-B369434E2F44}" type="slidenum">
              <a:rPr lang="en-US" smtClean="0"/>
              <a:t>8</a:t>
            </a:fld>
            <a:endParaRPr lang="en-US"/>
          </a:p>
        </p:txBody>
      </p:sp>
    </p:spTree>
    <p:extLst>
      <p:ext uri="{BB962C8B-B14F-4D97-AF65-F5344CB8AC3E}">
        <p14:creationId xmlns:p14="http://schemas.microsoft.com/office/powerpoint/2010/main" val="242804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01792-3573-6F66-AD76-A409066EE8AA}"/>
              </a:ext>
            </a:extLst>
          </p:cNvPr>
          <p:cNvSpPr>
            <a:spLocks noGrp="1"/>
          </p:cNvSpPr>
          <p:nvPr>
            <p:ph type="ctrTitle"/>
          </p:nvPr>
        </p:nvSpPr>
        <p:spPr/>
        <p:txBody>
          <a:bodyPr/>
          <a:lstStyle/>
          <a:p>
            <a:r>
              <a:rPr lang="vi-VN"/>
              <a:t>Thông tin cơ bản về bộ xử lý và Hệ thống trên chip</a:t>
            </a:r>
            <a:endParaRPr lang="en-US"/>
          </a:p>
        </p:txBody>
      </p:sp>
      <p:sp>
        <p:nvSpPr>
          <p:cNvPr id="5" name="Subtitle 4">
            <a:extLst>
              <a:ext uri="{FF2B5EF4-FFF2-40B4-BE49-F238E27FC236}">
                <a16:creationId xmlns:a16="http://schemas.microsoft.com/office/drawing/2014/main" id="{8A8EF99C-16FF-FB75-9D15-8BF21CD1B8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3053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924</TotalTime>
  <Words>3879</Words>
  <Application>Microsoft Office PowerPoint</Application>
  <PresentationFormat>Widescreen</PresentationFormat>
  <Paragraphs>399</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Euphemia</vt:lpstr>
      <vt:lpstr>Plantagenet Cherokee</vt:lpstr>
      <vt:lpstr>Verdana</vt:lpstr>
      <vt:lpstr>WarnockPro-Regular</vt:lpstr>
      <vt:lpstr>Wingdings</vt:lpstr>
      <vt:lpstr>Academic Literature 16x9</vt:lpstr>
      <vt:lpstr> Giới thiệu về hệ thống nhúng</vt:lpstr>
      <vt:lpstr>Nội dung</vt:lpstr>
      <vt:lpstr>Giới thiệu hệ thống nhúng</vt:lpstr>
      <vt:lpstr>Giới thiệu hệ thống nhúng</vt:lpstr>
      <vt:lpstr>Cấu trúc hệ thống nhúng</vt:lpstr>
      <vt:lpstr>Thành Phần hệ thống nhúng</vt:lpstr>
      <vt:lpstr>Thành Phần hệ thống nhúng</vt:lpstr>
      <vt:lpstr>Microcontrollers and Microprocessors</vt:lpstr>
      <vt:lpstr>Thông tin cơ bản về bộ xử lý và Hệ thống trên chip</vt:lpstr>
      <vt:lpstr>Microprocessor (CPU)</vt:lpstr>
      <vt:lpstr>Microcontroller</vt:lpstr>
      <vt:lpstr>CPUs vs. MCUs</vt:lpstr>
      <vt:lpstr>CPU</vt:lpstr>
      <vt:lpstr>CPU</vt:lpstr>
      <vt:lpstr>CPU</vt:lpstr>
      <vt:lpstr>CPU</vt:lpstr>
      <vt:lpstr>Memory</vt:lpstr>
      <vt:lpstr>Memory</vt:lpstr>
      <vt:lpstr>Parallel Input/Output Ports</vt:lpstr>
      <vt:lpstr>Serial Input/Output Ports</vt:lpstr>
      <vt:lpstr>Timers/Counters</vt:lpstr>
      <vt:lpstr>Analog to Digital Converter (ADC)</vt:lpstr>
      <vt:lpstr>Digital to Analog Converter (DAC)</vt:lpstr>
      <vt:lpstr>Interrupt Control</vt:lpstr>
      <vt:lpstr>Reset</vt:lpstr>
      <vt:lpstr>Watchdog</vt:lpstr>
      <vt:lpstr>Giới thiệu về bộ xử lý ARM và kiến trúc của nó</vt:lpstr>
      <vt:lpstr>Cấu trúc ARM</vt:lpstr>
      <vt:lpstr>Cấu trúc ARM</vt:lpstr>
      <vt:lpstr>Cortex‐M Series Microcontrollers</vt:lpstr>
      <vt:lpstr>Cortex‐M Series Microcontrollers</vt:lpstr>
      <vt:lpstr>Giới thiệu Arduino</vt:lpstr>
      <vt:lpstr>NXP LPC1768</vt:lpstr>
      <vt:lpstr>NXP LPC1768</vt:lpstr>
      <vt:lpstr>Starter Kit</vt:lpstr>
      <vt:lpstr>Starter Kit</vt:lpstr>
      <vt:lpstr>Giới thiệu các dòng arduino</vt:lpstr>
      <vt:lpstr>Arduino boards based on ATMEGA328 microcontroller</vt:lpstr>
      <vt:lpstr>Arduino boards based on ATMEGA328 microcontroller</vt:lpstr>
      <vt:lpstr>Arduino boards based on ATMEGA32u4 microcontroller</vt:lpstr>
      <vt:lpstr>Arduino boards based on ATMEGA2560 microcontroller</vt:lpstr>
      <vt:lpstr>Arduino - Mô tả bo mạch</vt:lpstr>
      <vt:lpstr>Memory</vt:lpstr>
      <vt:lpstr>Các Ví Dụ hệ thống nhúng</vt:lpstr>
      <vt:lpstr>Bike Computer</vt:lpstr>
      <vt:lpstr>Gasoline Automobile Engine Control Unit</vt:lpstr>
      <vt:lpstr>Options for Building Embedded Systems</vt:lpstr>
      <vt:lpstr>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dc:title>
  <dc:creator>Mai Van Phuong Vu</dc:creator>
  <cp:lastModifiedBy>mai vu</cp:lastModifiedBy>
  <cp:revision>22</cp:revision>
  <dcterms:created xsi:type="dcterms:W3CDTF">2022-02-15T14:07:31Z</dcterms:created>
  <dcterms:modified xsi:type="dcterms:W3CDTF">2023-10-16T13:28:13Z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